
<file path=[Content_Types].xml><?xml version="1.0" encoding="utf-8"?>
<Types xmlns="http://schemas.openxmlformats.org/package/2006/content-types">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2" r:id="rId8"/>
    <p:sldId id="263" r:id="rId9"/>
  </p:sldIdLst>
  <p:sldSz cx="7562850" cy="10691813"/>
  <p:notesSz cx="6858000" cy="9144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32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ayout 1">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59410" y="1041400"/>
            <a:ext cx="6946900" cy="604520"/>
          </a:xfrm>
          <a:prstGeom prst="rect">
            <a:avLst/>
          </a:prstGeom>
          <a:noFill/>
          <a:ln w="0" cmpd="sng">
            <a:noFill/>
            <a:prstDash val="solid"/>
          </a:ln>
        </p:spPr>
        <p:txBody>
          <a:bodyPr vert="horz" lIns="0" tIns="13335" rIns="0" bIns="0" anchor="t">
            <a:normAutofit fontScale="75000"/>
          </a:bodyPr>
          <a:lstStyle/>
          <a:p>
            <a:pPr marL="0" marR="0" indent="0" algn="ctr">
              <a:lnSpc>
                <a:spcPts val="3100"/>
              </a:lnSpc>
              <a:spcAft>
                <a:spcPts val="1570"/>
              </a:spcAft>
            </a:pPr>
            <a:r>
              <a:rPr lang="de-DE" sz="2950" spc="45">
                <a:solidFill>
                  <a:srgbClr val="000000"/>
                </a:solidFill>
                <a:latin typeface="Bookman Old Style" panose="02020603050405020304" pitchFamily="1"/>
              </a:rPr>
              <a:t>100 Jahre SG Gemütlichkeit Jachenau </a:t>
            </a:r>
          </a:p>
        </p:txBody>
      </p:sp>
      <p:sp>
        <p:nvSpPr>
          <p:cNvPr id="6" name="Textplatzhalter 5"/>
          <p:cNvSpPr>
            <a:spLocks noGrp="1"/>
          </p:cNvSpPr>
          <p:nvPr>
            <p:ph type="body" idx="10"/>
          </p:nvPr>
        </p:nvSpPr>
        <p:spPr>
          <a:xfrm>
            <a:off x="359410" y="4222115"/>
            <a:ext cx="6946900" cy="5019675"/>
          </a:xfrm>
          <a:prstGeom prst="rect">
            <a:avLst/>
          </a:prstGeom>
          <a:noFill/>
          <a:ln w="0" cmpd="sng">
            <a:noFill/>
            <a:prstDash val="solid"/>
          </a:ln>
        </p:spPr>
        <p:txBody>
          <a:bodyPr vert="horz" lIns="0" tIns="6350" rIns="0" bIns="0" anchor="t"/>
          <a:lstStyle/>
          <a:p>
            <a:pPr marL="0" marR="0" indent="0" algn="ctr">
              <a:lnSpc>
                <a:spcPts val="1600"/>
              </a:lnSpc>
              <a:spcAft>
                <a:spcPts val="0"/>
              </a:spcAft>
            </a:pPr>
            <a:r>
              <a:rPr lang="de-DE" sz="1450" b="1" u="sng" spc="-40">
                <a:solidFill>
                  <a:srgbClr val="000000"/>
                </a:solidFill>
                <a:latin typeface="Arial" panose="02020603050405020304" pitchFamily="2"/>
              </a:rPr>
              <a:t>Grußwort des Schirmherrn  </a:t>
            </a:r>
          </a:p>
          <a:p>
            <a:pPr marL="0" marR="91440" indent="0" algn="just">
              <a:lnSpc>
                <a:spcPts val="1400"/>
              </a:lnSpc>
              <a:spcBef>
                <a:spcPts val="1345"/>
              </a:spcBef>
              <a:spcAft>
                <a:spcPts val="0"/>
              </a:spcAft>
            </a:pPr>
            <a:r>
              <a:rPr lang="de-DE" sz="1200" spc="0">
                <a:solidFill>
                  <a:srgbClr val="000000"/>
                </a:solidFill>
                <a:latin typeface="Arial" panose="02020603050405020304" pitchFamily="2"/>
              </a:rPr>
              <a:t>Die Schützengesellschaft „Gemütlichkeit“ Jachenau feiert 2024 ihr 100-jähriges Bestehen. Ich darf der Schützengesellschaft zu diesem Jubiläum recht herzlich gratulieren. Als Jubiläumsveranstaltung führt der Verein das 98. Gauschießen des Schützengaues Bad Tölz durch. </a:t>
            </a:r>
          </a:p>
          <a:p>
            <a:pPr marL="0" marR="91440" indent="0" algn="just">
              <a:lnSpc>
                <a:spcPts val="1400"/>
              </a:lnSpc>
              <a:spcBef>
                <a:spcPts val="10"/>
              </a:spcBef>
              <a:spcAft>
                <a:spcPts val="0"/>
              </a:spcAft>
            </a:pPr>
            <a:r>
              <a:rPr lang="de-DE" sz="1200" spc="0">
                <a:solidFill>
                  <a:srgbClr val="000000"/>
                </a:solidFill>
                <a:latin typeface="Arial" panose="02020603050405020304" pitchFamily="2"/>
              </a:rPr>
              <a:t>Als Bürgermeister übernehme ich gerne die ehrenvolle Aufgabe der Schirmherrschaft. Ich freue mich schon heute, alle Mitglieder des Schützengaus Bad Tölz in der schönen Jachenau zum Gauschießen begrüßen zu dürfen. </a:t>
            </a:r>
          </a:p>
          <a:p>
            <a:pPr marL="0" marR="91440" indent="0" algn="just">
              <a:lnSpc>
                <a:spcPts val="1400"/>
              </a:lnSpc>
              <a:spcBef>
                <a:spcPts val="0"/>
              </a:spcBef>
              <a:spcAft>
                <a:spcPts val="0"/>
              </a:spcAft>
            </a:pPr>
            <a:r>
              <a:rPr lang="de-DE" sz="1200" spc="0">
                <a:solidFill>
                  <a:srgbClr val="000000"/>
                </a:solidFill>
                <a:latin typeface="Arial" panose="02020603050405020304" pitchFamily="2"/>
              </a:rPr>
              <a:t>Der Schützengesellschaft „Gemütlichkeit“ einen recht herzlichen Dank für die Vorbereitung und Durchführung dieser Schieß-Großveranstaltung. Allen Schützen wünsche ich ein sicheres Auge, ruhige Hand, Glück und das nötige „Zielwasser“, um sich in einem fairen und hoffentlich unfallfreien Wettkampf zu messen. Auch die Gemütlichkeit, die unsere Gesellschaft im Namen führt, soll beim Gauschießen nicht vergessen werden. </a:t>
            </a:r>
          </a:p>
          <a:p>
            <a:pPr marL="0" marR="91440" indent="0" algn="just">
              <a:lnSpc>
                <a:spcPts val="1400"/>
              </a:lnSpc>
              <a:spcBef>
                <a:spcPts val="0"/>
              </a:spcBef>
              <a:spcAft>
                <a:spcPts val="0"/>
              </a:spcAft>
            </a:pPr>
            <a:r>
              <a:rPr lang="de-DE" sz="1200" spc="0">
                <a:solidFill>
                  <a:srgbClr val="000000"/>
                </a:solidFill>
                <a:latin typeface="Arial" panose="02020603050405020304" pitchFamily="2"/>
              </a:rPr>
              <a:t>So wünsche ich allen Schützen ein paar vergnügliche, humorvolle, unvergessliche Stunden bei uns in der Jachenau. </a:t>
            </a:r>
          </a:p>
          <a:p>
            <a:pPr marL="0" marR="0" indent="0" algn="just">
              <a:lnSpc>
                <a:spcPts val="1400"/>
              </a:lnSpc>
              <a:spcBef>
                <a:spcPts val="10"/>
              </a:spcBef>
              <a:spcAft>
                <a:spcPts val="0"/>
              </a:spcAft>
            </a:pPr>
            <a:r>
              <a:rPr lang="de-DE" sz="1200" spc="0">
                <a:solidFill>
                  <a:srgbClr val="000000"/>
                </a:solidFill>
                <a:latin typeface="Arial" panose="02020603050405020304" pitchFamily="2"/>
              </a:rPr>
              <a:t>Nikolaus Rauchenberger, 1. Bürgermeister </a:t>
            </a:r>
          </a:p>
          <a:p>
            <a:pPr marL="0" marR="0" indent="0" algn="ctr">
              <a:lnSpc>
                <a:spcPts val="1400"/>
              </a:lnSpc>
              <a:spcBef>
                <a:spcPts val="1420"/>
              </a:spcBef>
              <a:spcAft>
                <a:spcPts val="0"/>
              </a:spcAft>
            </a:pPr>
            <a:r>
              <a:rPr lang="de-DE" sz="1200" b="1" u="sng" spc="-10">
                <a:solidFill>
                  <a:srgbClr val="000000"/>
                </a:solidFill>
                <a:latin typeface="Arial" panose="02020603050405020304" pitchFamily="2"/>
              </a:rPr>
              <a:t>Gauschützenmeisteramt </a:t>
            </a:r>
            <a:r>
              <a:rPr lang="de-DE" sz="100" b="1" spc="-10">
                <a:solidFill>
                  <a:srgbClr val="000000"/>
                </a:solidFill>
                <a:latin typeface="Arial" panose="02020603050405020304" pitchFamily="2"/>
              </a:rPr>
              <a:t> </a:t>
            </a:r>
          </a:p>
          <a:p>
            <a:pPr marL="228600" marR="0" indent="0" algn="l">
              <a:lnSpc>
                <a:spcPts val="1000"/>
              </a:lnSpc>
              <a:spcBef>
                <a:spcPts val="410"/>
              </a:spcBef>
              <a:spcAft>
                <a:spcPts val="0"/>
              </a:spcAft>
              <a:tabLst>
                <a:tab pos="1417320" algn="l"/>
                <a:tab pos="2697480" algn="l"/>
                <a:tab pos="4160520" algn="l"/>
                <a:tab pos="5074920" algn="l"/>
                <a:tab pos="6903720" algn="r"/>
              </a:tabLst>
            </a:pPr>
            <a:r>
              <a:rPr lang="de-DE" sz="900" b="1" spc="0">
                <a:solidFill>
                  <a:srgbClr val="000000"/>
                </a:solidFill>
                <a:latin typeface="Arial" panose="02020603050405020304" pitchFamily="2"/>
              </a:rPr>
              <a:t>Georg Müller Uwe Langheinrich Andreas Stumpf Peter Marianne Michael Brauers </a:t>
            </a:r>
          </a:p>
          <a:p>
            <a:pPr marL="3931920" marR="0" indent="0" algn="l">
              <a:lnSpc>
                <a:spcPts val="1000"/>
              </a:lnSpc>
              <a:spcBef>
                <a:spcPts val="0"/>
              </a:spcBef>
              <a:spcAft>
                <a:spcPts val="0"/>
              </a:spcAft>
              <a:tabLst>
                <a:tab pos="5074920" algn="l"/>
              </a:tabLst>
            </a:pPr>
            <a:r>
              <a:rPr lang="de-DE" sz="900" b="1" spc="-10">
                <a:solidFill>
                  <a:srgbClr val="000000"/>
                </a:solidFill>
                <a:latin typeface="Arial" panose="02020603050405020304" pitchFamily="2"/>
              </a:rPr>
              <a:t>Pirchmoser Heufelder </a:t>
            </a:r>
          </a:p>
          <a:p>
            <a:pPr marL="0" marR="0" indent="0" algn="l">
              <a:lnSpc>
                <a:spcPts val="900"/>
              </a:lnSpc>
              <a:spcBef>
                <a:spcPts val="45"/>
              </a:spcBef>
              <a:spcAft>
                <a:spcPts val="0"/>
              </a:spcAft>
              <a:tabLst>
                <a:tab pos="1417320" algn="l"/>
                <a:tab pos="2606040" algn="l"/>
                <a:tab pos="3886200" algn="l"/>
                <a:tab pos="4846320" algn="l"/>
                <a:tab pos="6812280" algn="r"/>
              </a:tabLst>
            </a:pPr>
            <a:r>
              <a:rPr lang="de-DE" sz="800" spc="0">
                <a:solidFill>
                  <a:srgbClr val="000000"/>
                </a:solidFill>
                <a:latin typeface="Arial" panose="02020603050405020304" pitchFamily="2"/>
              </a:rPr>
              <a:t>Ehrengauschützenmeister 1. Gauschützenmeister 2. Gauschützenmeister Gauschatzmeister 2. Gauschriftführerin 1. Gausportleiter </a:t>
            </a:r>
          </a:p>
          <a:p>
            <a:pPr marL="365760" marR="0" indent="0" algn="l">
              <a:lnSpc>
                <a:spcPts val="1000"/>
              </a:lnSpc>
              <a:spcBef>
                <a:spcPts val="1015"/>
              </a:spcBef>
              <a:spcAft>
                <a:spcPts val="0"/>
              </a:spcAft>
              <a:tabLst>
                <a:tab pos="1234440" algn="l"/>
                <a:tab pos="2514600" algn="l"/>
                <a:tab pos="3566160" algn="l"/>
                <a:tab pos="4206240" algn="l"/>
                <a:tab pos="5166360" algn="l"/>
                <a:tab pos="6903720" algn="r"/>
              </a:tabLst>
            </a:pPr>
            <a:r>
              <a:rPr lang="de-DE" sz="900" b="1" spc="0">
                <a:solidFill>
                  <a:srgbClr val="000000"/>
                </a:solidFill>
                <a:latin typeface="Arial" panose="02020603050405020304" pitchFamily="2"/>
              </a:rPr>
              <a:t>Josefa Melanie Müller Andrea Hans Michael Bertl Georg Müller Michael Bertl </a:t>
            </a:r>
          </a:p>
          <a:p>
            <a:pPr marL="228600" marR="0" indent="0" algn="l">
              <a:lnSpc>
                <a:spcPts val="1000"/>
              </a:lnSpc>
              <a:spcBef>
                <a:spcPts val="5"/>
              </a:spcBef>
              <a:spcAft>
                <a:spcPts val="0"/>
              </a:spcAft>
              <a:tabLst>
                <a:tab pos="2331720" algn="l"/>
                <a:tab pos="3429000" algn="l"/>
              </a:tabLst>
            </a:pPr>
            <a:r>
              <a:rPr lang="de-DE" sz="900" b="1" spc="0">
                <a:solidFill>
                  <a:srgbClr val="000000"/>
                </a:solidFill>
                <a:latin typeface="Arial" panose="02020603050405020304" pitchFamily="2"/>
              </a:rPr>
              <a:t>Heimgreiter Langheinrich Heufelder </a:t>
            </a:r>
          </a:p>
          <a:p>
            <a:pPr marL="137160" marR="0" indent="0" algn="l">
              <a:lnSpc>
                <a:spcPts val="900"/>
              </a:lnSpc>
              <a:spcBef>
                <a:spcPts val="10"/>
              </a:spcBef>
              <a:spcAft>
                <a:spcPts val="0"/>
              </a:spcAft>
              <a:tabLst>
                <a:tab pos="1188720" algn="l"/>
                <a:tab pos="2240280" algn="l"/>
                <a:tab pos="3337560" algn="l"/>
                <a:tab pos="4206240" algn="l"/>
                <a:tab pos="5120640" algn="l"/>
                <a:tab pos="6949440" algn="r"/>
              </a:tabLst>
            </a:pPr>
            <a:r>
              <a:rPr lang="de-DE" sz="800" spc="0">
                <a:solidFill>
                  <a:srgbClr val="000000"/>
                </a:solidFill>
                <a:latin typeface="Arial" panose="02020603050405020304" pitchFamily="2"/>
              </a:rPr>
              <a:t>Gaudamenleiterin 1. Gaujugendleiterin 2. Gaujugendleiterin RWK-Leiter LG RWK-Leiter LP 1. Referent Pistole 2. Referent Pistole </a:t>
            </a:r>
          </a:p>
          <a:p>
            <a:pPr marL="228600" marR="0" indent="0" algn="l">
              <a:lnSpc>
                <a:spcPts val="1000"/>
              </a:lnSpc>
              <a:spcBef>
                <a:spcPts val="1065"/>
              </a:spcBef>
              <a:spcAft>
                <a:spcPts val="0"/>
              </a:spcAft>
              <a:tabLst>
                <a:tab pos="1554480" algn="l"/>
                <a:tab pos="2606040" algn="l"/>
                <a:tab pos="4160520" algn="l"/>
                <a:tab pos="5715000" algn="l"/>
              </a:tabLst>
            </a:pPr>
            <a:r>
              <a:rPr lang="de-DE" sz="900" b="1" spc="0">
                <a:solidFill>
                  <a:srgbClr val="000000"/>
                </a:solidFill>
                <a:latin typeface="Arial" panose="02020603050405020304" pitchFamily="2"/>
              </a:rPr>
              <a:t>Georg Pfatrisch Helmut Weiss Agnes Langheinrich Elisabeth Lechner Stefan Seligmann </a:t>
            </a:r>
          </a:p>
          <a:p>
            <a:pPr marL="228600" marR="0" indent="0" algn="l">
              <a:lnSpc>
                <a:spcPts val="900"/>
              </a:lnSpc>
              <a:spcBef>
                <a:spcPts val="0"/>
              </a:spcBef>
              <a:spcAft>
                <a:spcPts val="0"/>
              </a:spcAft>
              <a:tabLst>
                <a:tab pos="1554480" algn="l"/>
                <a:tab pos="2697480" algn="l"/>
                <a:tab pos="4160520" algn="l"/>
                <a:tab pos="6812280" algn="r"/>
              </a:tabLst>
            </a:pPr>
            <a:r>
              <a:rPr lang="de-DE" sz="800" spc="0">
                <a:solidFill>
                  <a:srgbClr val="000000"/>
                </a:solidFill>
                <a:latin typeface="Arial" panose="02020603050405020304" pitchFamily="2"/>
              </a:rPr>
              <a:t>EDV-/Mitglieder- Referent Bogen Referentin Ehrungen Referentin Senioren/ Ausbilder Standaufsichten </a:t>
            </a:r>
          </a:p>
          <a:p>
            <a:pPr marL="228600" marR="0" indent="0" algn="l">
              <a:lnSpc>
                <a:spcPts val="900"/>
              </a:lnSpc>
              <a:spcBef>
                <a:spcPts val="0"/>
              </a:spcBef>
              <a:spcAft>
                <a:spcPts val="0"/>
              </a:spcAft>
              <a:tabLst>
                <a:tab pos="4206240" algn="l"/>
              </a:tabLst>
            </a:pPr>
            <a:r>
              <a:rPr lang="de-DE" sz="800" spc="-5">
                <a:solidFill>
                  <a:srgbClr val="000000"/>
                </a:solidFill>
                <a:latin typeface="Arial" panose="02020603050405020304" pitchFamily="2"/>
              </a:rPr>
              <a:t>/Ausweis-Referent Körperbehinderte </a:t>
            </a:r>
          </a:p>
          <a:p>
            <a:pPr marL="0" marR="0" indent="0" algn="ctr">
              <a:lnSpc>
                <a:spcPts val="1400"/>
              </a:lnSpc>
              <a:spcBef>
                <a:spcPts val="1440"/>
              </a:spcBef>
              <a:spcAft>
                <a:spcPts val="225"/>
              </a:spcAft>
            </a:pPr>
            <a:r>
              <a:rPr lang="de-DE" sz="1200" b="1" u="sng" spc="0">
                <a:solidFill>
                  <a:srgbClr val="000000"/>
                </a:solidFill>
                <a:latin typeface="Arial" panose="02020603050405020304" pitchFamily="2"/>
              </a:rPr>
              <a:t>Schützengesellschaft Gemütlichkeit Jachenau </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cSld name="layout 2">
    <p:bg>
      <p:bgPr>
        <a:solidFill>
          <a:schemeClr val="bg1">
            <a:alpha val="100000"/>
          </a:schemeClr>
        </a:solidFill>
        <a:effectLst/>
      </p:bgPr>
    </p:bg>
    <p:spTree>
      <p:nvGrpSpPr>
        <p:cNvPr id="1" name=""/>
        <p:cNvGrpSpPr/>
        <p:nvPr/>
      </p:nvGrpSpPr>
      <p:grpSpPr>
        <a:xfrm>
          <a:off x="0" y="0"/>
          <a:ext cx="0" cy="0"/>
          <a:chOff x="0" y="0"/>
          <a:chExt cx="0" cy="0"/>
        </a:xfrm>
      </p:grpSpPr>
      <p:sp>
        <p:nvSpPr>
          <p:cNvPr id="6" name="Textplatzhalter 5"/>
          <p:cNvSpPr>
            <a:spLocks noGrp="1"/>
          </p:cNvSpPr>
          <p:nvPr>
            <p:ph type="body" idx="10"/>
          </p:nvPr>
        </p:nvSpPr>
        <p:spPr>
          <a:xfrm>
            <a:off x="789305" y="1950720"/>
            <a:ext cx="2682240" cy="421068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1000" b="1" spc="-10">
                <a:solidFill>
                  <a:srgbClr val="000000"/>
                </a:solidFill>
                <a:latin typeface="Arial" panose="02020603050405020304" pitchFamily="2"/>
              </a:rPr>
              <a:t>Schießlokal: </a:t>
            </a:r>
          </a:p>
          <a:p>
            <a:pPr marL="0" marR="0" indent="0" algn="l">
              <a:lnSpc>
                <a:spcPts val="1200"/>
              </a:lnSpc>
              <a:spcBef>
                <a:spcPts val="0"/>
              </a:spcBef>
              <a:spcAft>
                <a:spcPts val="0"/>
              </a:spcAft>
            </a:pPr>
            <a:r>
              <a:rPr lang="de-DE" sz="1000" spc="0">
                <a:solidFill>
                  <a:srgbClr val="000000"/>
                </a:solidFill>
                <a:latin typeface="Arial" panose="02020603050405020304" pitchFamily="2"/>
              </a:rPr>
              <a:t>Gaststätte Schützenhaus Jachenau </a:t>
            </a:r>
          </a:p>
          <a:p>
            <a:pPr marL="0" marR="0" indent="0" algn="l">
              <a:lnSpc>
                <a:spcPts val="1100"/>
              </a:lnSpc>
              <a:spcBef>
                <a:spcPts val="30"/>
              </a:spcBef>
              <a:spcAft>
                <a:spcPts val="0"/>
              </a:spcAft>
            </a:pPr>
            <a:r>
              <a:rPr lang="de-DE" sz="1000" b="1" spc="-5">
                <a:solidFill>
                  <a:srgbClr val="000000"/>
                </a:solidFill>
                <a:latin typeface="Arial" panose="02020603050405020304" pitchFamily="2"/>
              </a:rPr>
              <a:t>Schießzeiten: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Dienstag 02.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Mittwoch 03.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Donnerstag 04.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Freitag 05.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Samstag 06. April 13-22 Uhr </a:t>
            </a:r>
          </a:p>
          <a:p>
            <a:pPr marL="0" marR="0" indent="0" algn="l">
              <a:lnSpc>
                <a:spcPts val="1100"/>
              </a:lnSpc>
              <a:spcBef>
                <a:spcPts val="0"/>
              </a:spcBef>
              <a:spcAft>
                <a:spcPts val="0"/>
              </a:spcAft>
              <a:tabLst>
                <a:tab pos="1005840" algn="l"/>
                <a:tab pos="1920240" algn="l"/>
              </a:tabLst>
            </a:pPr>
            <a:r>
              <a:rPr lang="de-DE" sz="1000" spc="0">
                <a:solidFill>
                  <a:srgbClr val="000000"/>
                </a:solidFill>
                <a:latin typeface="Arial" panose="02020603050405020304" pitchFamily="2"/>
              </a:rPr>
              <a:t>Sonntag 07. April 10-22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Montag 08.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Dienstag 09.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Mittwoch 10.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Donnerstag 11.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Freitag 12.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Samstag 13. April 13-22 Uhr </a:t>
            </a:r>
          </a:p>
          <a:p>
            <a:pPr marL="0" marR="0" indent="0" algn="l">
              <a:lnSpc>
                <a:spcPts val="1200"/>
              </a:lnSpc>
              <a:spcBef>
                <a:spcPts val="0"/>
              </a:spcBef>
              <a:spcAft>
                <a:spcPts val="0"/>
              </a:spcAft>
              <a:tabLst>
                <a:tab pos="1005840" algn="l"/>
                <a:tab pos="1920240" algn="l"/>
              </a:tabLst>
            </a:pPr>
            <a:r>
              <a:rPr lang="de-DE" sz="1000" spc="0">
                <a:solidFill>
                  <a:srgbClr val="000000"/>
                </a:solidFill>
                <a:latin typeface="Arial" panose="02020603050405020304" pitchFamily="2"/>
              </a:rPr>
              <a:t>Sonntag 14. April 10-20 Uhr </a:t>
            </a:r>
          </a:p>
          <a:p>
            <a:pPr marL="0" marR="0" indent="0" algn="l">
              <a:lnSpc>
                <a:spcPts val="1200"/>
              </a:lnSpc>
              <a:spcBef>
                <a:spcPts val="1155"/>
              </a:spcBef>
              <a:spcAft>
                <a:spcPts val="0"/>
              </a:spcAft>
            </a:pPr>
            <a:r>
              <a:rPr lang="de-DE" sz="1000" b="1" spc="0">
                <a:solidFill>
                  <a:srgbClr val="000000"/>
                </a:solidFill>
                <a:latin typeface="Arial" panose="02020603050405020304" pitchFamily="2"/>
              </a:rPr>
              <a:t>Bei Bedarf können die Schießzeiten verlängert werden </a:t>
            </a:r>
          </a:p>
          <a:p>
            <a:pPr marL="0" marR="0" indent="0" algn="l">
              <a:lnSpc>
                <a:spcPts val="1200"/>
              </a:lnSpc>
              <a:spcBef>
                <a:spcPts val="1135"/>
              </a:spcBef>
              <a:spcAft>
                <a:spcPts val="0"/>
              </a:spcAft>
            </a:pPr>
            <a:r>
              <a:rPr lang="de-DE" sz="1000" b="1" spc="-5">
                <a:solidFill>
                  <a:srgbClr val="000000"/>
                </a:solidFill>
                <a:latin typeface="Arial" panose="02020603050405020304" pitchFamily="2"/>
              </a:rPr>
              <a:t>Letzte Scheibenausgabe </a:t>
            </a:r>
            <a:r>
              <a:rPr lang="de-DE" sz="1000" spc="-5">
                <a:solidFill>
                  <a:srgbClr val="000000"/>
                </a:solidFill>
                <a:latin typeface="Arial" panose="02020603050405020304" pitchFamily="2"/>
              </a:rPr>
              <a:t>jeweils 21:00 Uhr Schießende am Sonntag - 14. April - um 20 Uhr </a:t>
            </a:r>
          </a:p>
          <a:p>
            <a:pPr marL="0" marR="0" indent="0" algn="l">
              <a:lnSpc>
                <a:spcPts val="1100"/>
              </a:lnSpc>
              <a:spcBef>
                <a:spcPts val="1180"/>
              </a:spcBef>
              <a:spcAft>
                <a:spcPts val="0"/>
              </a:spcAft>
            </a:pPr>
            <a:r>
              <a:rPr lang="de-DE" sz="1000" b="1" spc="-5">
                <a:solidFill>
                  <a:srgbClr val="000000"/>
                </a:solidFill>
                <a:latin typeface="Arial" panose="02020603050405020304" pitchFamily="2"/>
              </a:rPr>
              <a:t>Zugelassen sind </a:t>
            </a:r>
          </a:p>
          <a:p>
            <a:pPr marL="0" marR="0" indent="0" algn="l">
              <a:lnSpc>
                <a:spcPts val="1200"/>
              </a:lnSpc>
              <a:spcBef>
                <a:spcPts val="0"/>
              </a:spcBef>
              <a:spcAft>
                <a:spcPts val="0"/>
              </a:spcAft>
            </a:pPr>
            <a:r>
              <a:rPr lang="de-DE" sz="1000" spc="0">
                <a:solidFill>
                  <a:srgbClr val="000000"/>
                </a:solidFill>
                <a:latin typeface="Arial" panose="02020603050405020304" pitchFamily="2"/>
              </a:rPr>
              <a:t>Luft- und CO</a:t>
            </a:r>
            <a:r>
              <a:rPr lang="de-DE" sz="650" spc="0">
                <a:solidFill>
                  <a:srgbClr val="000000"/>
                </a:solidFill>
                <a:latin typeface="Arial" panose="02020603050405020304" pitchFamily="2"/>
              </a:rPr>
              <a:t>2</a:t>
            </a:r>
            <a:r>
              <a:rPr lang="de-DE" sz="1000" spc="0">
                <a:solidFill>
                  <a:srgbClr val="000000"/>
                </a:solidFill>
                <a:latin typeface="Arial" panose="02020603050405020304" pitchFamily="2"/>
              </a:rPr>
              <a:t>- Gewehre sowie </a:t>
            </a:r>
          </a:p>
          <a:p>
            <a:pPr marL="0" marR="0" indent="0" algn="l">
              <a:lnSpc>
                <a:spcPts val="1200"/>
              </a:lnSpc>
              <a:spcBef>
                <a:spcPts val="0"/>
              </a:spcBef>
              <a:spcAft>
                <a:spcPts val="0"/>
              </a:spcAft>
            </a:pPr>
            <a:r>
              <a:rPr lang="de-DE" sz="1000" spc="-5">
                <a:solidFill>
                  <a:srgbClr val="000000"/>
                </a:solidFill>
                <a:latin typeface="Arial" panose="02020603050405020304" pitchFamily="2"/>
              </a:rPr>
              <a:t>Luft- und CO</a:t>
            </a:r>
            <a:r>
              <a:rPr lang="de-DE" sz="650" spc="-5">
                <a:solidFill>
                  <a:srgbClr val="000000"/>
                </a:solidFill>
                <a:latin typeface="Arial" panose="02020603050405020304" pitchFamily="2"/>
              </a:rPr>
              <a:t>2</a:t>
            </a:r>
            <a:r>
              <a:rPr lang="de-DE" sz="1000" spc="-5">
                <a:solidFill>
                  <a:srgbClr val="000000"/>
                </a:solidFill>
                <a:latin typeface="Arial" panose="02020603050405020304" pitchFamily="2"/>
              </a:rPr>
              <a:t>- Pistolen </a:t>
            </a:r>
          </a:p>
          <a:p>
            <a:pPr marL="0" marR="0" indent="0" algn="l">
              <a:lnSpc>
                <a:spcPts val="1200"/>
              </a:lnSpc>
              <a:spcBef>
                <a:spcPts val="5"/>
              </a:spcBef>
              <a:spcAft>
                <a:spcPts val="0"/>
              </a:spcAft>
            </a:pPr>
            <a:r>
              <a:rPr lang="de-DE" sz="1000" spc="0">
                <a:solidFill>
                  <a:srgbClr val="000000"/>
                </a:solidFill>
                <a:latin typeface="Arial" panose="02020603050405020304" pitchFamily="2"/>
              </a:rPr>
              <a:t>mit einer Bewegungsenergie bis 7,5 Joule </a:t>
            </a:r>
          </a:p>
          <a:p>
            <a:pPr marL="0" marR="0" indent="0" algn="l">
              <a:lnSpc>
                <a:spcPts val="1200"/>
              </a:lnSpc>
              <a:spcBef>
                <a:spcPts val="0"/>
              </a:spcBef>
              <a:spcAft>
                <a:spcPts val="0"/>
              </a:spcAft>
            </a:pPr>
            <a:r>
              <a:rPr lang="de-DE" sz="1000" spc="0">
                <a:solidFill>
                  <a:srgbClr val="000000"/>
                </a:solidFill>
                <a:latin typeface="Arial" panose="02020603050405020304" pitchFamily="2"/>
              </a:rPr>
              <a:t>Zimmerstutzen sind nicht erlaubt. </a:t>
            </a:r>
          </a:p>
          <a:p>
            <a:pPr marL="0" marR="0" indent="0" algn="l">
              <a:lnSpc>
                <a:spcPts val="1100"/>
              </a:lnSpc>
              <a:spcBef>
                <a:spcPts val="5"/>
              </a:spcBef>
              <a:spcAft>
                <a:spcPts val="0"/>
              </a:spcAft>
            </a:pPr>
            <a:r>
              <a:rPr lang="de-DE" sz="1000" spc="0">
                <a:solidFill>
                  <a:srgbClr val="000000"/>
                </a:solidFill>
                <a:latin typeface="Arial" panose="02020603050405020304" pitchFamily="2"/>
              </a:rPr>
              <a:t>8 Auflageböcke stehen zur Verfügung. </a:t>
            </a:r>
          </a:p>
        </p:txBody>
      </p:sp>
      <p:sp>
        <p:nvSpPr>
          <p:cNvPr id="7" name="Textplatzhalter 6"/>
          <p:cNvSpPr>
            <a:spLocks noGrp="1"/>
          </p:cNvSpPr>
          <p:nvPr>
            <p:ph type="body" idx="10"/>
          </p:nvPr>
        </p:nvSpPr>
        <p:spPr>
          <a:xfrm>
            <a:off x="3837305" y="1950720"/>
            <a:ext cx="3295015" cy="266700"/>
          </a:xfrm>
          <a:prstGeom prst="rect">
            <a:avLst/>
          </a:prstGeom>
          <a:noFill/>
          <a:ln w="0" cmpd="sng">
            <a:noFill/>
            <a:prstDash val="solid"/>
          </a:ln>
        </p:spPr>
        <p:txBody>
          <a:bodyPr vert="horz" lIns="0" tIns="0" rIns="0" bIns="0" anchor="t"/>
          <a:lstStyle/>
          <a:p>
            <a:pPr marL="0" marR="0" indent="0" algn="l">
              <a:lnSpc>
                <a:spcPts val="900"/>
              </a:lnSpc>
              <a:spcAft>
                <a:spcPts val="0"/>
              </a:spcAft>
              <a:tabLst>
                <a:tab pos="1828800" algn="l"/>
              </a:tabLst>
            </a:pPr>
            <a:r>
              <a:rPr lang="de-DE" sz="1000" spc="-10">
                <a:solidFill>
                  <a:srgbClr val="000000"/>
                </a:solidFill>
                <a:latin typeface="Arial" panose="02020603050405020304" pitchFamily="2"/>
              </a:rPr>
              <a:t>Einlage 15 € </a:t>
            </a:r>
          </a:p>
          <a:p>
            <a:pPr marL="0" marR="0" indent="0" algn="l">
              <a:lnSpc>
                <a:spcPts val="1100"/>
              </a:lnSpc>
              <a:spcBef>
                <a:spcPts val="0"/>
              </a:spcBef>
              <a:spcAft>
                <a:spcPts val="0"/>
              </a:spcAft>
              <a:tabLst>
                <a:tab pos="1828800" algn="l"/>
              </a:tabLst>
            </a:pPr>
            <a:r>
              <a:rPr lang="de-DE" sz="1000" spc="0">
                <a:solidFill>
                  <a:srgbClr val="000000"/>
                </a:solidFill>
                <a:latin typeface="Arial" panose="02020603050405020304" pitchFamily="2"/>
              </a:rPr>
              <a:t>Schüler und Jugend 8 € </a:t>
            </a:r>
          </a:p>
        </p:txBody>
      </p:sp>
      <p:sp>
        <p:nvSpPr>
          <p:cNvPr id="8" name="Textplatzhalter 7"/>
          <p:cNvSpPr>
            <a:spLocks noGrp="1"/>
          </p:cNvSpPr>
          <p:nvPr>
            <p:ph type="body" idx="10"/>
          </p:nvPr>
        </p:nvSpPr>
        <p:spPr>
          <a:xfrm>
            <a:off x="3837305" y="2217420"/>
            <a:ext cx="3295015" cy="883920"/>
          </a:xfrm>
          <a:prstGeom prst="rect">
            <a:avLst/>
          </a:prstGeom>
          <a:noFill/>
          <a:ln w="0" cmpd="sng">
            <a:noFill/>
            <a:prstDash val="solid"/>
          </a:ln>
        </p:spPr>
        <p:txBody>
          <a:bodyPr vert="horz" lIns="0" tIns="146050" rIns="0" bIns="0" anchor="t"/>
          <a:lstStyle/>
          <a:p>
            <a:pPr marL="0" marR="0" indent="0" algn="l">
              <a:lnSpc>
                <a:spcPts val="1200"/>
              </a:lnSpc>
              <a:spcAft>
                <a:spcPts val="0"/>
              </a:spcAft>
            </a:pPr>
            <a:r>
              <a:rPr lang="de-DE" sz="1000" spc="0">
                <a:solidFill>
                  <a:srgbClr val="000000"/>
                </a:solidFill>
                <a:latin typeface="Arial" panose="02020603050405020304" pitchFamily="2"/>
              </a:rPr>
              <a:t>Mit der Einlage sind bezahlt: </a:t>
            </a:r>
          </a:p>
          <a:p>
            <a:pPr marL="182880" marR="0" indent="0" algn="l">
              <a:lnSpc>
                <a:spcPts val="1200"/>
              </a:lnSpc>
              <a:spcBef>
                <a:spcPts val="5"/>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1 Schuss Gauscheibe </a:t>
            </a:r>
          </a:p>
          <a:p>
            <a:pPr marL="182880" marR="0" indent="0" algn="l">
              <a:lnSpc>
                <a:spcPts val="1200"/>
              </a:lnSpc>
              <a:spcBef>
                <a:spcPts val="0"/>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3 Schuss Haupt </a:t>
            </a:r>
          </a:p>
          <a:p>
            <a:pPr marL="0" marR="0" indent="0" algn="l">
              <a:lnSpc>
                <a:spcPts val="1200"/>
              </a:lnSpc>
              <a:spcBef>
                <a:spcPts val="0"/>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20 Schuss Glück (mit Meister kombiniert) </a:t>
            </a:r>
          </a:p>
          <a:p>
            <a:pPr marL="0" marR="0" indent="0" algn="l">
              <a:lnSpc>
                <a:spcPts val="1200"/>
              </a:lnSpc>
              <a:spcBef>
                <a:spcPts val="5"/>
              </a:spcBef>
              <a:spcAft>
                <a:spcPts val="35"/>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20 Schuss Punkt (mit Meister kombiniert) </a:t>
            </a:r>
          </a:p>
        </p:txBody>
      </p:sp>
      <p:sp>
        <p:nvSpPr>
          <p:cNvPr id="9" name="Textplatzhalter 8"/>
          <p:cNvSpPr>
            <a:spLocks noGrp="1"/>
          </p:cNvSpPr>
          <p:nvPr>
            <p:ph type="body" idx="10"/>
          </p:nvPr>
        </p:nvSpPr>
        <p:spPr>
          <a:xfrm>
            <a:off x="3837305" y="3101340"/>
            <a:ext cx="3295015" cy="432435"/>
          </a:xfrm>
          <a:prstGeom prst="rect">
            <a:avLst/>
          </a:prstGeom>
          <a:noFill/>
          <a:ln w="0" cmpd="sng">
            <a:noFill/>
            <a:prstDash val="solid"/>
          </a:ln>
        </p:spPr>
        <p:txBody>
          <a:bodyPr vert="horz" lIns="0" tIns="0" rIns="0" bIns="0" anchor="t"/>
          <a:lstStyle/>
          <a:p>
            <a:pPr marL="45720" marR="0" indent="0" algn="l">
              <a:lnSpc>
                <a:spcPts val="1200"/>
              </a:lnSpc>
              <a:spcAft>
                <a:spcPts val="2220"/>
              </a:spcAft>
            </a:pPr>
            <a:r>
              <a:rPr lang="de-DE" sz="1000" spc="-5">
                <a:solidFill>
                  <a:srgbClr val="000000"/>
                </a:solidFill>
                <a:latin typeface="Arial" panose="02020603050405020304" pitchFamily="2"/>
              </a:rPr>
              <a:t>44 Schuss </a:t>
            </a:r>
          </a:p>
        </p:txBody>
      </p:sp>
      <p:sp>
        <p:nvSpPr>
          <p:cNvPr id="10" name="Textplatzhalter 9"/>
          <p:cNvSpPr>
            <a:spLocks noGrp="1"/>
          </p:cNvSpPr>
          <p:nvPr>
            <p:ph type="body" idx="10"/>
          </p:nvPr>
        </p:nvSpPr>
        <p:spPr>
          <a:xfrm>
            <a:off x="3837305" y="3533775"/>
            <a:ext cx="3295015" cy="2784475"/>
          </a:xfrm>
          <a:prstGeom prst="rect">
            <a:avLst/>
          </a:prstGeom>
          <a:noFill/>
          <a:ln w="0" cmpd="sng">
            <a:noFill/>
            <a:prstDash val="solid"/>
          </a:ln>
        </p:spPr>
        <p:txBody>
          <a:bodyPr vert="horz" lIns="0" tIns="158750" rIns="0" bIns="0" anchor="t"/>
          <a:lstStyle/>
          <a:p>
            <a:pPr marL="411480" marR="0" indent="0" algn="just">
              <a:lnSpc>
                <a:spcPts val="1100"/>
              </a:lnSpc>
              <a:spcAft>
                <a:spcPts val="0"/>
              </a:spcAft>
            </a:pPr>
            <a:r>
              <a:rPr lang="de-DE" sz="1000" b="1" spc="0">
                <a:solidFill>
                  <a:srgbClr val="000000"/>
                </a:solidFill>
                <a:latin typeface="Arial" panose="02020603050405020304" pitchFamily="2"/>
              </a:rPr>
              <a:t>Schützenkönige des Gaus Bad Tölz 2024 </a:t>
            </a:r>
          </a:p>
          <a:p>
            <a:pPr marL="0" marR="0" indent="0" algn="just">
              <a:lnSpc>
                <a:spcPts val="1200"/>
              </a:lnSpc>
              <a:spcBef>
                <a:spcPts val="15"/>
              </a:spcBef>
              <a:spcAft>
                <a:spcPts val="0"/>
              </a:spcAft>
            </a:pPr>
            <a:r>
              <a:rPr lang="de-DE" sz="1000" spc="0">
                <a:solidFill>
                  <a:srgbClr val="000000"/>
                </a:solidFill>
                <a:latin typeface="Arial" panose="02020603050405020304" pitchFamily="2"/>
              </a:rPr>
              <a:t>Schützenkönig wird der Teilnehmer mit dem besten Tiefschuss auf der Hauptscheibe (nur Mitglieder des BSSB, die 2024 bei einer Gesellschaft des Gaues Bad Tölz stammversichert sind). Dieser erhält, unabhängig seines Platzes auf Haupt, dasselbe Preisgeld wie der Erstplatzierte. Folgende Schützenkönige werden proklamiert: </a:t>
            </a:r>
          </a:p>
          <a:p>
            <a:pPr marL="0" marR="0" indent="0" algn="ctr">
              <a:lnSpc>
                <a:spcPts val="1200"/>
              </a:lnSpc>
              <a:spcBef>
                <a:spcPts val="1135"/>
              </a:spcBef>
              <a:spcAft>
                <a:spcPts val="0"/>
              </a:spcAft>
            </a:pPr>
            <a:r>
              <a:rPr lang="de-DE" sz="1000" b="1" spc="0">
                <a:solidFill>
                  <a:srgbClr val="000000"/>
                </a:solidFill>
                <a:latin typeface="Arial" panose="02020603050405020304" pitchFamily="2"/>
              </a:rPr>
              <a:t>Schützenkönig Luftgewehr Herren </a:t>
            </a:r>
            <a:br/>
            <a:r>
              <a:rPr lang="de-DE" sz="1000" spc="0">
                <a:solidFill>
                  <a:srgbClr val="000000"/>
                </a:solidFill>
                <a:latin typeface="Arial" panose="02020603050405020304" pitchFamily="2"/>
              </a:rPr>
              <a:t>Altersgrenze: vor dem 01.01.2007 geboren. </a:t>
            </a:r>
            <a:br/>
            <a:r>
              <a:rPr lang="de-DE" sz="1000" spc="0">
                <a:solidFill>
                  <a:srgbClr val="000000"/>
                </a:solidFill>
                <a:latin typeface="Arial" panose="02020603050405020304" pitchFamily="2"/>
              </a:rPr>
              <a:t>überreicht werden: </a:t>
            </a:r>
            <a:br/>
            <a:r>
              <a:rPr lang="de-DE" sz="1000" spc="0">
                <a:solidFill>
                  <a:srgbClr val="000000"/>
                </a:solidFill>
                <a:latin typeface="Arial" panose="02020603050405020304" pitchFamily="2"/>
              </a:rPr>
              <a:t>Gaukönigskette, Königszeichen und eine Urkunde. </a:t>
            </a:r>
          </a:p>
          <a:p>
            <a:pPr marL="0" marR="0" indent="0" algn="ctr">
              <a:lnSpc>
                <a:spcPts val="1100"/>
              </a:lnSpc>
              <a:spcBef>
                <a:spcPts val="1150"/>
              </a:spcBef>
              <a:spcAft>
                <a:spcPts val="0"/>
              </a:spcAft>
            </a:pPr>
            <a:r>
              <a:rPr lang="de-DE" sz="1000" b="1" spc="0">
                <a:solidFill>
                  <a:srgbClr val="000000"/>
                </a:solidFill>
                <a:latin typeface="Arial" panose="02020603050405020304" pitchFamily="2"/>
              </a:rPr>
              <a:t>Schützenkönig Luftgewehr Damen </a:t>
            </a:r>
            <a:br/>
            <a:r>
              <a:rPr lang="de-DE" sz="1000" spc="0">
                <a:solidFill>
                  <a:srgbClr val="000000"/>
                </a:solidFill>
                <a:latin typeface="Arial" panose="02020603050405020304" pitchFamily="2"/>
              </a:rPr>
              <a:t>Altersgrenze: vor dem 01.01.2007 geboren. </a:t>
            </a:r>
            <a:br/>
            <a:r>
              <a:rPr lang="de-DE" sz="1000" spc="0">
                <a:solidFill>
                  <a:srgbClr val="000000"/>
                </a:solidFill>
                <a:latin typeface="Arial" panose="02020603050405020304" pitchFamily="2"/>
              </a:rPr>
              <a:t>überreicht werden: </a:t>
            </a:r>
            <a:br/>
            <a:r>
              <a:rPr lang="de-DE" sz="1000" spc="0">
                <a:solidFill>
                  <a:srgbClr val="000000"/>
                </a:solidFill>
                <a:latin typeface="Arial" panose="02020603050405020304" pitchFamily="2"/>
              </a:rPr>
              <a:t>Gaukönigskette, Königszeichen und eine Urkunde. </a:t>
            </a:r>
          </a:p>
        </p:txBody>
      </p:sp>
      <p:sp>
        <p:nvSpPr>
          <p:cNvPr id="11" name="Textplatzhalter 10"/>
          <p:cNvSpPr>
            <a:spLocks noGrp="1"/>
          </p:cNvSpPr>
          <p:nvPr>
            <p:ph type="body" idx="10"/>
          </p:nvPr>
        </p:nvSpPr>
        <p:spPr>
          <a:xfrm>
            <a:off x="735330" y="6333490"/>
            <a:ext cx="2844800" cy="1579245"/>
          </a:xfrm>
          <a:prstGeom prst="rect">
            <a:avLst/>
          </a:prstGeom>
          <a:noFill/>
          <a:ln w="0" cmpd="sng">
            <a:noFill/>
            <a:prstDash val="solid"/>
          </a:ln>
        </p:spPr>
        <p:txBody>
          <a:bodyPr vert="horz" lIns="0" tIns="0" rIns="0" bIns="0" anchor="t"/>
          <a:lstStyle/>
          <a:p>
            <a:pPr marL="45720" marR="0" indent="0" algn="l">
              <a:lnSpc>
                <a:spcPts val="900"/>
              </a:lnSpc>
              <a:spcAft>
                <a:spcPts val="0"/>
              </a:spcAft>
            </a:pPr>
            <a:r>
              <a:rPr lang="de-DE" sz="1000" b="1" spc="0">
                <a:solidFill>
                  <a:srgbClr val="000000"/>
                </a:solidFill>
                <a:latin typeface="Arial" panose="02020603050405020304" pitchFamily="2"/>
              </a:rPr>
              <a:t>Anzahl der Schießstände: </a:t>
            </a:r>
          </a:p>
          <a:p>
            <a:pPr marL="45720" marR="0" indent="0" algn="l">
              <a:lnSpc>
                <a:spcPts val="1100"/>
              </a:lnSpc>
              <a:spcBef>
                <a:spcPts val="0"/>
              </a:spcBef>
              <a:spcAft>
                <a:spcPts val="0"/>
              </a:spcAft>
            </a:pPr>
            <a:r>
              <a:rPr lang="de-DE" sz="1000" spc="0">
                <a:solidFill>
                  <a:srgbClr val="000000"/>
                </a:solidFill>
                <a:latin typeface="Arial" panose="02020603050405020304" pitchFamily="2"/>
              </a:rPr>
              <a:t>22 Zugstände – Entfernung 10 m </a:t>
            </a:r>
          </a:p>
          <a:p>
            <a:pPr marL="45720" marR="0" indent="0" algn="l">
              <a:lnSpc>
                <a:spcPts val="1100"/>
              </a:lnSpc>
              <a:spcBef>
                <a:spcPts val="1180"/>
              </a:spcBef>
              <a:spcAft>
                <a:spcPts val="0"/>
              </a:spcAft>
            </a:pPr>
            <a:r>
              <a:rPr lang="de-DE" sz="1000" b="1" spc="-20">
                <a:solidFill>
                  <a:srgbClr val="000000"/>
                </a:solidFill>
                <a:latin typeface="Arial" panose="02020603050405020304" pitchFamily="2"/>
              </a:rPr>
              <a:t>Munition </a:t>
            </a:r>
          </a:p>
          <a:p>
            <a:pPr marL="45720" marR="45720" indent="0" algn="l">
              <a:lnSpc>
                <a:spcPts val="1200"/>
              </a:lnSpc>
              <a:spcBef>
                <a:spcPts val="5"/>
              </a:spcBef>
              <a:spcAft>
                <a:spcPts val="0"/>
              </a:spcAft>
            </a:pPr>
            <a:r>
              <a:rPr lang="de-DE" sz="1000" spc="0">
                <a:solidFill>
                  <a:srgbClr val="000000"/>
                </a:solidFill>
                <a:latin typeface="Arial" panose="02020603050405020304" pitchFamily="2"/>
              </a:rPr>
              <a:t>für Luftdruckwaffen an der Kasse erhältlich. Gemäß den Sicherheitsempfehlungen des BSSB sollen alle Waffen mit Sicherheitsfahnen bzw. Sicherheitspuffern ausgestattet sein. </a:t>
            </a:r>
          </a:p>
          <a:p>
            <a:pPr marL="45720" marR="0" indent="0" algn="l">
              <a:lnSpc>
                <a:spcPts val="1100"/>
              </a:lnSpc>
              <a:spcBef>
                <a:spcPts val="1180"/>
              </a:spcBef>
              <a:spcAft>
                <a:spcPts val="0"/>
              </a:spcAft>
            </a:pPr>
            <a:r>
              <a:rPr lang="de-DE" sz="1000" b="1" spc="-5">
                <a:solidFill>
                  <a:srgbClr val="000000"/>
                </a:solidFill>
                <a:latin typeface="Arial" panose="02020603050405020304" pitchFamily="2"/>
              </a:rPr>
              <a:t>Leitung der Schießaufsicht: </a:t>
            </a:r>
          </a:p>
          <a:p>
            <a:pPr marL="45720" marR="0" indent="0" algn="l">
              <a:lnSpc>
                <a:spcPts val="1100"/>
              </a:lnSpc>
              <a:spcBef>
                <a:spcPts val="0"/>
              </a:spcBef>
              <a:spcAft>
                <a:spcPts val="0"/>
              </a:spcAft>
            </a:pPr>
            <a:r>
              <a:rPr lang="de-DE" sz="1000" spc="0">
                <a:solidFill>
                  <a:srgbClr val="000000"/>
                </a:solidFill>
                <a:latin typeface="Arial" panose="02020603050405020304" pitchFamily="2"/>
              </a:rPr>
              <a:t>Rudi Tiefenbrunner und Regina Bechteler </a:t>
            </a:r>
          </a:p>
        </p:txBody>
      </p:sp>
      <p:sp>
        <p:nvSpPr>
          <p:cNvPr id="12" name="Textplatzhalter 11"/>
          <p:cNvSpPr>
            <a:spLocks noGrp="1"/>
          </p:cNvSpPr>
          <p:nvPr>
            <p:ph type="body" idx="10"/>
          </p:nvPr>
        </p:nvSpPr>
        <p:spPr>
          <a:xfrm>
            <a:off x="4064000" y="6333490"/>
            <a:ext cx="2844800" cy="1446530"/>
          </a:xfrm>
          <a:prstGeom prst="rect">
            <a:avLst/>
          </a:prstGeom>
          <a:noFill/>
          <a:ln w="0" cmpd="sng">
            <a:noFill/>
            <a:prstDash val="solid"/>
          </a:ln>
        </p:spPr>
        <p:txBody>
          <a:bodyPr vert="horz" lIns="0" tIns="130175" rIns="0" bIns="0" anchor="t"/>
          <a:lstStyle/>
          <a:p>
            <a:pPr marL="0" marR="0" indent="0" algn="ctr">
              <a:lnSpc>
                <a:spcPts val="1200"/>
              </a:lnSpc>
              <a:spcAft>
                <a:spcPts val="0"/>
              </a:spcAft>
            </a:pPr>
            <a:r>
              <a:rPr lang="de-DE" sz="1000" b="1" spc="-10">
                <a:solidFill>
                  <a:srgbClr val="000000"/>
                </a:solidFill>
                <a:latin typeface="Arial" panose="02020603050405020304" pitchFamily="2"/>
              </a:rPr>
              <a:t>Jugendschützenkönig(in) Luftgewehr </a:t>
            </a:r>
            <a:br/>
            <a:r>
              <a:rPr lang="de-DE" sz="1000" spc="-10">
                <a:solidFill>
                  <a:srgbClr val="000000"/>
                </a:solidFill>
                <a:latin typeface="Arial" panose="02020603050405020304" pitchFamily="2"/>
              </a:rPr>
              <a:t>Altersgrenze: nach dem 31.12.2006 geboren. </a:t>
            </a:r>
            <a:br/>
            <a:r>
              <a:rPr lang="de-DE" sz="1000" spc="-10">
                <a:solidFill>
                  <a:srgbClr val="000000"/>
                </a:solidFill>
                <a:latin typeface="Arial" panose="02020603050405020304" pitchFamily="2"/>
              </a:rPr>
              <a:t>überreicht werden: </a:t>
            </a:r>
            <a:br/>
            <a:r>
              <a:rPr lang="de-DE" sz="1000" spc="-10">
                <a:solidFill>
                  <a:srgbClr val="000000"/>
                </a:solidFill>
                <a:latin typeface="Arial" panose="02020603050405020304" pitchFamily="2"/>
              </a:rPr>
              <a:t>Gaukönigskette, Königszeichen und eine Urkunde. </a:t>
            </a:r>
          </a:p>
          <a:p>
            <a:pPr marL="0" marR="0" indent="0" algn="ctr">
              <a:lnSpc>
                <a:spcPts val="1100"/>
              </a:lnSpc>
              <a:spcBef>
                <a:spcPts val="1160"/>
              </a:spcBef>
              <a:spcAft>
                <a:spcPts val="0"/>
              </a:spcAft>
            </a:pPr>
            <a:r>
              <a:rPr lang="de-DE" sz="1000" b="1" spc="-10">
                <a:solidFill>
                  <a:srgbClr val="000000"/>
                </a:solidFill>
                <a:latin typeface="Arial" panose="02020603050405020304" pitchFamily="2"/>
              </a:rPr>
              <a:t>Pistolenschützenkönig(in) </a:t>
            </a:r>
            <a:br/>
            <a:r>
              <a:rPr lang="de-DE" sz="1000" spc="-10">
                <a:solidFill>
                  <a:srgbClr val="000000"/>
                </a:solidFill>
                <a:latin typeface="Arial" panose="02020603050405020304" pitchFamily="2"/>
              </a:rPr>
              <a:t>Altersgrenze: vor dem 01.01.2007 geboren. </a:t>
            </a:r>
            <a:br/>
            <a:r>
              <a:rPr lang="de-DE" sz="1000" spc="-10">
                <a:solidFill>
                  <a:srgbClr val="000000"/>
                </a:solidFill>
                <a:latin typeface="Arial" panose="02020603050405020304" pitchFamily="2"/>
              </a:rPr>
              <a:t>überreicht werden: </a:t>
            </a:r>
            <a:br/>
            <a:r>
              <a:rPr lang="de-DE" sz="1000" spc="-10">
                <a:solidFill>
                  <a:srgbClr val="000000"/>
                </a:solidFill>
                <a:latin typeface="Arial" panose="02020603050405020304" pitchFamily="2"/>
              </a:rPr>
              <a:t>Gaukönigskette, Königszeichen und eine Urkunde. </a:t>
            </a:r>
          </a:p>
        </p:txBody>
      </p:sp>
      <p:sp>
        <p:nvSpPr>
          <p:cNvPr id="13" name="Textplatzhalter 12"/>
          <p:cNvSpPr>
            <a:spLocks noGrp="1"/>
          </p:cNvSpPr>
          <p:nvPr>
            <p:ph type="body" idx="10"/>
          </p:nvPr>
        </p:nvSpPr>
        <p:spPr>
          <a:xfrm>
            <a:off x="789305" y="7912735"/>
            <a:ext cx="2743200" cy="2196465"/>
          </a:xfrm>
          <a:prstGeom prst="rect">
            <a:avLst/>
          </a:prstGeom>
          <a:noFill/>
          <a:ln w="0" cmpd="sng">
            <a:noFill/>
            <a:prstDash val="solid"/>
          </a:ln>
        </p:spPr>
        <p:txBody>
          <a:bodyPr vert="horz" lIns="0" tIns="150495" rIns="0" bIns="0" anchor="t"/>
          <a:lstStyle/>
          <a:p>
            <a:pPr marL="45720" marR="0" indent="0" algn="l">
              <a:lnSpc>
                <a:spcPts val="1100"/>
              </a:lnSpc>
              <a:spcAft>
                <a:spcPts val="0"/>
              </a:spcAft>
            </a:pPr>
            <a:r>
              <a:rPr lang="de-DE" sz="1000" b="1" spc="-10">
                <a:solidFill>
                  <a:srgbClr val="000000"/>
                </a:solidFill>
                <a:latin typeface="Arial" panose="02020603050405020304" pitchFamily="2"/>
              </a:rPr>
              <a:t>Meistbeteiligung </a:t>
            </a:r>
          </a:p>
          <a:p>
            <a:pPr marL="228600" marR="0" indent="182880" algn="just">
              <a:lnSpc>
                <a:spcPts val="1100"/>
              </a:lnSpc>
              <a:spcBef>
                <a:spcPts val="0"/>
              </a:spcBef>
              <a:spcAft>
                <a:spcPts val="0"/>
              </a:spcAft>
              <a:buFont typeface="Courier New"/>
              <a:buChar char="o"/>
            </a:pPr>
            <a:r>
              <a:rPr lang="de-DE" sz="1000" spc="0">
                <a:solidFill>
                  <a:srgbClr val="000000"/>
                </a:solidFill>
                <a:latin typeface="Arial" panose="02020603050405020304" pitchFamily="2"/>
              </a:rPr>
              <a:t>Die Gesellschaft mit der meisten Beteiligung erhält 50 Liter Bier. </a:t>
            </a:r>
          </a:p>
          <a:p>
            <a:pPr marL="228600" marR="91440" indent="182880" algn="l">
              <a:lnSpc>
                <a:spcPts val="1200"/>
              </a:lnSpc>
              <a:spcBef>
                <a:spcPts val="5"/>
              </a:spcBef>
              <a:spcAft>
                <a:spcPts val="0"/>
              </a:spcAft>
              <a:buFont typeface="Courier New"/>
              <a:buChar char="o"/>
            </a:pPr>
            <a:r>
              <a:rPr lang="de-DE" sz="1000" spc="-10">
                <a:solidFill>
                  <a:srgbClr val="000000"/>
                </a:solidFill>
                <a:latin typeface="Arial" panose="02020603050405020304" pitchFamily="2"/>
              </a:rPr>
              <a:t>Die Gesellschaft, die den 2. Platz bei der Meistbeteiligung belegt, erhält 30 Liter Bier. </a:t>
            </a:r>
          </a:p>
          <a:p>
            <a:pPr marL="228600" marR="0" indent="182880" algn="just">
              <a:lnSpc>
                <a:spcPts val="1200"/>
              </a:lnSpc>
              <a:spcBef>
                <a:spcPts val="5"/>
              </a:spcBef>
              <a:spcAft>
                <a:spcPts val="0"/>
              </a:spcAft>
              <a:buFont typeface="Courier New"/>
              <a:buChar char="o"/>
            </a:pPr>
            <a:r>
              <a:rPr lang="de-DE" sz="1000" spc="0">
                <a:solidFill>
                  <a:srgbClr val="000000"/>
                </a:solidFill>
                <a:latin typeface="Arial" panose="02020603050405020304" pitchFamily="2"/>
              </a:rPr>
              <a:t>Die Gesellschaft mit den meisten weiblichen Teilnehmern erhält eine Überraschung. </a:t>
            </a:r>
          </a:p>
          <a:p>
            <a:pPr marL="228600" marR="0" indent="182880" algn="just">
              <a:lnSpc>
                <a:spcPts val="1200"/>
              </a:lnSpc>
              <a:spcBef>
                <a:spcPts val="0"/>
              </a:spcBef>
              <a:spcAft>
                <a:spcPts val="0"/>
              </a:spcAft>
              <a:buFont typeface="Courier New"/>
              <a:buChar char="o"/>
            </a:pPr>
            <a:r>
              <a:rPr lang="de-DE" sz="1000" spc="-10">
                <a:solidFill>
                  <a:srgbClr val="000000"/>
                </a:solidFill>
                <a:latin typeface="Arial" panose="02020603050405020304" pitchFamily="2"/>
              </a:rPr>
              <a:t>Die Gesellschaft mit der meisten Beteiligung </a:t>
            </a:r>
          </a:p>
          <a:p>
            <a:pPr marL="45720" marR="137160" indent="0" algn="l">
              <a:lnSpc>
                <a:spcPts val="1100"/>
              </a:lnSpc>
              <a:spcBef>
                <a:spcPts val="0"/>
              </a:spcBef>
              <a:spcAft>
                <a:spcPts val="0"/>
              </a:spcAft>
            </a:pPr>
            <a:r>
              <a:rPr lang="de-DE" sz="1000" spc="0">
                <a:solidFill>
                  <a:srgbClr val="000000"/>
                </a:solidFill>
                <a:latin typeface="Arial" panose="02020603050405020304" pitchFamily="2"/>
              </a:rPr>
              <a:t>bis zum 07.04.2024 erhält 30 Liter Bier. Schützen, welche mit dem Luftgewehr und der Luftpistole starten, werden mit dem Faktor 2 – entsprechend bezahlter Einlage – beim Meistpreis gezählt. </a:t>
            </a:r>
          </a:p>
          <a:p>
            <a:pPr marL="45720" marR="0" indent="0" algn="l">
              <a:lnSpc>
                <a:spcPts val="1200"/>
              </a:lnSpc>
              <a:spcBef>
                <a:spcPts val="0"/>
              </a:spcBef>
              <a:spcAft>
                <a:spcPts val="15"/>
              </a:spcAft>
            </a:pPr>
            <a:r>
              <a:rPr lang="de-DE" sz="1000" spc="-10">
                <a:solidFill>
                  <a:srgbClr val="000000"/>
                </a:solidFill>
                <a:latin typeface="Arial" panose="02020603050405020304" pitchFamily="2"/>
              </a:rPr>
              <a:t>Veranstalter sind jeweils ausgeschlossen. </a:t>
            </a:r>
          </a:p>
        </p:txBody>
      </p:sp>
      <p:sp>
        <p:nvSpPr>
          <p:cNvPr id="14" name="Textplatzhalter 13"/>
          <p:cNvSpPr>
            <a:spLocks noGrp="1"/>
          </p:cNvSpPr>
          <p:nvPr>
            <p:ph type="body" idx="10"/>
          </p:nvPr>
        </p:nvSpPr>
        <p:spPr>
          <a:xfrm>
            <a:off x="3883025" y="7928610"/>
            <a:ext cx="3088005" cy="1515110"/>
          </a:xfrm>
          <a:prstGeom prst="rect">
            <a:avLst/>
          </a:prstGeom>
          <a:noFill/>
          <a:ln w="0" cmpd="sng">
            <a:noFill/>
            <a:prstDash val="solid"/>
          </a:ln>
        </p:spPr>
        <p:txBody>
          <a:bodyPr vert="horz" lIns="0" tIns="0" rIns="0" bIns="0" anchor="t"/>
          <a:lstStyle/>
          <a:p>
            <a:pPr marL="91440" marR="0" indent="0" algn="ctr">
              <a:lnSpc>
                <a:spcPts val="1100"/>
              </a:lnSpc>
              <a:spcAft>
                <a:spcPts val="0"/>
              </a:spcAft>
            </a:pPr>
            <a:r>
              <a:rPr lang="de-DE" sz="1000" b="1" spc="-5">
                <a:solidFill>
                  <a:srgbClr val="000000"/>
                </a:solidFill>
                <a:latin typeface="Arial" panose="02020603050405020304" pitchFamily="2"/>
              </a:rPr>
              <a:t>Schützenkönig(in) aufgelegt (LG + LP) </a:t>
            </a:r>
            <a:br/>
            <a:r>
              <a:rPr lang="de-DE" sz="1000" spc="-5">
                <a:solidFill>
                  <a:srgbClr val="000000"/>
                </a:solidFill>
                <a:latin typeface="Arial" panose="02020603050405020304" pitchFamily="2"/>
              </a:rPr>
              <a:t>Altersgrenze: vor dem 01.01.1974 geboren. </a:t>
            </a:r>
            <a:br/>
            <a:r>
              <a:rPr lang="de-DE" sz="1000" spc="-5">
                <a:solidFill>
                  <a:srgbClr val="000000"/>
                </a:solidFill>
                <a:latin typeface="Arial" panose="02020603050405020304" pitchFamily="2"/>
              </a:rPr>
              <a:t>überreicht werden: Königszeichen und eine Urkunde. </a:t>
            </a:r>
          </a:p>
          <a:p>
            <a:pPr marL="137160" marR="137160" indent="0" algn="l">
              <a:lnSpc>
                <a:spcPts val="1200"/>
              </a:lnSpc>
              <a:spcBef>
                <a:spcPts val="1135"/>
              </a:spcBef>
              <a:spcAft>
                <a:spcPts val="0"/>
              </a:spcAft>
            </a:pPr>
            <a:r>
              <a:rPr lang="de-DE" sz="1000" b="1" spc="-15">
                <a:solidFill>
                  <a:srgbClr val="000000"/>
                </a:solidFill>
                <a:latin typeface="Arial" panose="02020603050405020304" pitchFamily="2"/>
              </a:rPr>
              <a:t>Der Älteste unter den teilnehmenden Schützen, </a:t>
            </a:r>
            <a:r>
              <a:rPr lang="de-DE" sz="1000" spc="-15">
                <a:solidFill>
                  <a:srgbClr val="000000"/>
                </a:solidFill>
                <a:latin typeface="Arial" panose="02020603050405020304" pitchFamily="2"/>
              </a:rPr>
              <a:t>der bei einer Gesellschaft des Gaues Bad Tölz gemeldet und Mitglied ist, erhält eine Ehrengabe. </a:t>
            </a:r>
          </a:p>
          <a:p>
            <a:pPr marL="502920" marR="45720" indent="0" algn="l">
              <a:lnSpc>
                <a:spcPts val="1300"/>
              </a:lnSpc>
              <a:spcBef>
                <a:spcPts val="1155"/>
              </a:spcBef>
              <a:spcAft>
                <a:spcPts val="155"/>
              </a:spcAft>
            </a:pPr>
            <a:r>
              <a:rPr lang="de-DE" sz="1100" b="1" spc="0">
                <a:solidFill>
                  <a:srgbClr val="000000"/>
                </a:solidFill>
                <a:latin typeface="Arial" panose="02020603050405020304" pitchFamily="2"/>
              </a:rPr>
              <a:t>Alle Ergebnisse sind täglich aktualisiert unter </a:t>
            </a:r>
            <a:r>
              <a:rPr lang="de-DE" sz="1100" b="1" u="sng" spc="0">
                <a:solidFill>
                  <a:srgbClr val="0000FF"/>
                </a:solidFill>
                <a:latin typeface="Arial" panose="02020603050405020304" pitchFamily="2"/>
              </a:rPr>
              <a:t>www.sg-jachenau.de</a:t>
            </a:r>
            <a:r>
              <a:rPr lang="de-DE" sz="1100" b="1" spc="0">
                <a:solidFill>
                  <a:srgbClr val="000000"/>
                </a:solidFill>
                <a:latin typeface="Arial" panose="02020603050405020304" pitchFamily="2"/>
              </a:rPr>
              <a:t> abrufbar. </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cSld name="layout 3">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07975" y="596900"/>
            <a:ext cx="6946900" cy="3881120"/>
          </a:xfrm>
          <a:prstGeom prst="rect">
            <a:avLst/>
          </a:prstGeom>
          <a:noFill/>
          <a:ln w="0" cmpd="sng">
            <a:noFill/>
            <a:prstDash val="solid"/>
          </a:ln>
        </p:spPr>
        <p:txBody>
          <a:bodyPr vert="horz" lIns="0" tIns="6985" rIns="0" bIns="0" anchor="t"/>
          <a:lstStyle/>
          <a:p>
            <a:pPr marL="960120" marR="0" indent="0" algn="l">
              <a:lnSpc>
                <a:spcPts val="1400"/>
              </a:lnSpc>
              <a:spcAft>
                <a:spcPts val="0"/>
              </a:spcAft>
            </a:pPr>
            <a:r>
              <a:rPr lang="de-DE" sz="1200" b="1" spc="0">
                <a:solidFill>
                  <a:srgbClr val="000000"/>
                </a:solidFill>
                <a:latin typeface="Arial" panose="02020603050405020304" pitchFamily="2"/>
              </a:rPr>
              <a:t>Für das Gauschießen 2024 ist folgende Klasseneinteilung gültig: </a:t>
            </a:r>
          </a:p>
          <a:p>
            <a:pPr marL="1600200" marR="0" indent="0" algn="l">
              <a:lnSpc>
                <a:spcPts val="1400"/>
              </a:lnSpc>
              <a:spcBef>
                <a:spcPts val="181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Schüler Jahrgang 2013 – 2014 </a:t>
            </a:r>
          </a:p>
          <a:p>
            <a:pPr marL="2926080" marR="1188720" indent="0" algn="l">
              <a:lnSpc>
                <a:spcPts val="1500"/>
              </a:lnSpc>
              <a:spcBef>
                <a:spcPts val="0"/>
              </a:spcBef>
              <a:spcAft>
                <a:spcPts val="0"/>
              </a:spcAft>
            </a:pPr>
            <a:r>
              <a:rPr lang="de-DE" sz="1100" spc="-5">
                <a:solidFill>
                  <a:srgbClr val="000000"/>
                </a:solidFill>
                <a:latin typeface="Arial" panose="02020603050405020304" pitchFamily="2"/>
              </a:rPr>
              <a:t>nur bei Vorlage einer für den Schüler gültigen Ausnahmegenehmigung vom Landratsamt </a:t>
            </a:r>
          </a:p>
          <a:p>
            <a:pPr marL="1600200" marR="0" indent="0" algn="l">
              <a:lnSpc>
                <a:spcPts val="1400"/>
              </a:lnSpc>
              <a:spcBef>
                <a:spcPts val="21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Schüler Jahrgang 2010 – 2012 </a:t>
            </a:r>
          </a:p>
          <a:p>
            <a:pPr marL="1600200" marR="0" indent="0" algn="l">
              <a:lnSpc>
                <a:spcPts val="1400"/>
              </a:lnSpc>
              <a:spcBef>
                <a:spcPts val="22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Jugend Jahrgang 2008 – 2009 </a:t>
            </a:r>
          </a:p>
          <a:p>
            <a:pPr marL="1600200" marR="0" indent="0" algn="l">
              <a:lnSpc>
                <a:spcPts val="1400"/>
              </a:lnSpc>
              <a:spcBef>
                <a:spcPts val="25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Junioren Jahrgang 2004 – 2007 </a:t>
            </a:r>
          </a:p>
          <a:p>
            <a:pPr marL="1600200" marR="0" indent="0" algn="l">
              <a:lnSpc>
                <a:spcPts val="1400"/>
              </a:lnSpc>
              <a:spcBef>
                <a:spcPts val="230"/>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Damen Jahrgang 1979 – 2003 </a:t>
            </a:r>
          </a:p>
          <a:p>
            <a:pPr marL="132588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Schützenklasse Jahrgang 1979 – 2003 </a:t>
            </a:r>
          </a:p>
          <a:p>
            <a:pPr marL="1188720" marR="0" indent="0" algn="l">
              <a:lnSpc>
                <a:spcPts val="1400"/>
              </a:lnSpc>
              <a:spcBef>
                <a:spcPts val="225"/>
              </a:spcBef>
              <a:spcAft>
                <a:spcPts val="0"/>
              </a:spcAft>
              <a:tabLst>
                <a:tab pos="2926080" algn="l"/>
              </a:tabLst>
            </a:pPr>
            <a:r>
              <a:rPr lang="de-DE" sz="1200" spc="0">
                <a:solidFill>
                  <a:srgbClr val="000000"/>
                </a:solidFill>
                <a:latin typeface="Arial" panose="02020603050405020304" pitchFamily="2"/>
              </a:rPr>
              <a:t>Damen Altersklasse Jahrgang 1924 – 1978 </a:t>
            </a:r>
          </a:p>
          <a:p>
            <a:pPr marL="146304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Altschützen Jahrgang 1964 – 1978 </a:t>
            </a:r>
          </a:p>
          <a:p>
            <a:pPr marL="1600200" marR="0" indent="0" algn="l">
              <a:lnSpc>
                <a:spcPts val="1400"/>
              </a:lnSpc>
              <a:spcBef>
                <a:spcPts val="230"/>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Senioren Jahrgang 1924 – 1963 </a:t>
            </a:r>
          </a:p>
          <a:p>
            <a:pPr marL="160020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Aufgelegt Jahrgang 1924 – 1973 </a:t>
            </a:r>
          </a:p>
          <a:p>
            <a:pPr marL="1051560" marR="0" indent="0" algn="l">
              <a:lnSpc>
                <a:spcPts val="1400"/>
              </a:lnSpc>
              <a:spcBef>
                <a:spcPts val="1835"/>
              </a:spcBef>
              <a:spcAft>
                <a:spcPts val="0"/>
              </a:spcAft>
            </a:pPr>
            <a:r>
              <a:rPr lang="de-DE" sz="1200" spc="0">
                <a:solidFill>
                  <a:srgbClr val="000000"/>
                </a:solidFill>
                <a:latin typeface="Arial" panose="02020603050405020304" pitchFamily="2"/>
              </a:rPr>
              <a:t>Jeder Teilnehmer kann einmal bei Luftgewehr und einmal bei Luftpistole starten. </a:t>
            </a:r>
          </a:p>
          <a:p>
            <a:pPr marL="0" marR="0" indent="0" algn="ctr">
              <a:lnSpc>
                <a:spcPts val="1400"/>
              </a:lnSpc>
              <a:spcBef>
                <a:spcPts val="15"/>
              </a:spcBef>
              <a:spcAft>
                <a:spcPts val="0"/>
              </a:spcAft>
            </a:pPr>
            <a:r>
              <a:rPr lang="de-DE" sz="1200" spc="0">
                <a:solidFill>
                  <a:srgbClr val="000000"/>
                </a:solidFill>
                <a:latin typeface="Arial" panose="02020603050405020304" pitchFamily="2"/>
              </a:rPr>
              <a:t>Wer 1973 oder früher geboren ist, kann jeweils wählen, ob in der Klasse </a:t>
            </a:r>
          </a:p>
          <a:p>
            <a:pPr marL="1051560" marR="0" indent="0" algn="l">
              <a:lnSpc>
                <a:spcPts val="1400"/>
              </a:lnSpc>
              <a:spcBef>
                <a:spcPts val="10"/>
              </a:spcBef>
              <a:spcAft>
                <a:spcPts val="2815"/>
              </a:spcAft>
            </a:pPr>
            <a:r>
              <a:rPr lang="de-DE" sz="1200" spc="0">
                <a:solidFill>
                  <a:srgbClr val="000000"/>
                </a:solidFill>
                <a:latin typeface="Arial" panose="02020603050405020304" pitchFamily="2"/>
              </a:rPr>
              <a:t>„Aufgelegt“ oder freistehend je nach Altersklasse gestartet wird. </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cSld name="layout 4">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09245" y="1117600"/>
            <a:ext cx="6946900" cy="513080"/>
          </a:xfrm>
          <a:prstGeom prst="rect">
            <a:avLst/>
          </a:prstGeom>
          <a:noFill/>
          <a:ln w="8890" cmpd="sng">
            <a:solidFill>
              <a:srgbClr val="000000"/>
            </a:solidFill>
            <a:prstDash val="solid"/>
          </a:ln>
        </p:spPr>
        <p:txBody>
          <a:bodyPr vert="horz" lIns="0" tIns="99695" rIns="0" bIns="0" anchor="t"/>
          <a:lstStyle/>
          <a:p>
            <a:pPr marL="0" marR="0" indent="0" algn="ctr">
              <a:lnSpc>
                <a:spcPts val="2500"/>
              </a:lnSpc>
              <a:spcAft>
                <a:spcPts val="600"/>
              </a:spcAft>
            </a:pPr>
            <a:r>
              <a:rPr lang="de-DE" sz="2150" b="1" spc="0">
                <a:solidFill>
                  <a:srgbClr val="000000"/>
                </a:solidFill>
                <a:latin typeface="Arial" panose="02020603050405020304" pitchFamily="2"/>
              </a:rPr>
              <a:t>Luftgewehr </a:t>
            </a:r>
          </a:p>
        </p:txBody>
      </p:sp>
      <p:sp>
        <p:nvSpPr>
          <p:cNvPr id="5" name="Textplatzhalter 4"/>
          <p:cNvSpPr>
            <a:spLocks noGrp="1"/>
          </p:cNvSpPr>
          <p:nvPr>
            <p:ph type="body" idx="10"/>
          </p:nvPr>
        </p:nvSpPr>
        <p:spPr>
          <a:xfrm>
            <a:off x="309245" y="4529455"/>
            <a:ext cx="6946900" cy="939165"/>
          </a:xfrm>
          <a:prstGeom prst="rect">
            <a:avLst/>
          </a:prstGeom>
          <a:noFill/>
          <a:ln w="8890" cmpd="sng">
            <a:solidFill>
              <a:srgbClr val="000000"/>
            </a:solidFill>
            <a:prstDash val="solid"/>
          </a:ln>
        </p:spPr>
        <p:txBody>
          <a:bodyPr vert="horz" lIns="0" tIns="201930" rIns="0" bIns="0" anchor="t"/>
          <a:lstStyle/>
          <a:p>
            <a:pPr marL="0" marR="0" indent="0" algn="ctr">
              <a:lnSpc>
                <a:spcPts val="1400"/>
              </a:lnSpc>
              <a:spcAft>
                <a:spcPts val="0"/>
              </a:spcAft>
            </a:pPr>
            <a:r>
              <a:rPr lang="de-DE" sz="1200" b="1" spc="0">
                <a:solidFill>
                  <a:srgbClr val="000000"/>
                </a:solidFill>
                <a:latin typeface="Arial" panose="02020603050405020304" pitchFamily="2"/>
              </a:rPr>
              <a:t>Nachkauf jeweils über Glück bzw. Punkt. </a:t>
            </a:r>
          </a:p>
          <a:p>
            <a:pPr marL="0" marR="0" indent="0" algn="ctr">
              <a:lnSpc>
                <a:spcPts val="1400"/>
              </a:lnSpc>
              <a:spcBef>
                <a:spcPts val="1385"/>
              </a:spcBef>
              <a:spcAft>
                <a:spcPts val="1570"/>
              </a:spcAft>
            </a:pPr>
            <a:r>
              <a:rPr lang="de-DE" sz="1200" b="1" spc="0">
                <a:solidFill>
                  <a:srgbClr val="000000"/>
                </a:solidFill>
                <a:latin typeface="Arial" panose="02020603050405020304" pitchFamily="2"/>
              </a:rPr>
              <a:t>Jede Meisterserie (alle Klassen außer aufgelegt) mit 100 Ringen wird mit 10,00 € belohnt. </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layout 5">
    <p:bg>
      <p:bgPr>
        <a:solidFill>
          <a:schemeClr val="bg1">
            <a:alpha val="100000"/>
          </a:schemeClr>
        </a:solidFill>
        <a:effectLst/>
      </p:bgPr>
    </p:bg>
    <p:spTree>
      <p:nvGrpSpPr>
        <p:cNvPr id="1" name=""/>
        <p:cNvGrpSpPr/>
        <p:nvPr/>
      </p:nvGrpSpPr>
      <p:grpSpPr>
        <a:xfrm>
          <a:off x="0" y="0"/>
          <a:ext cx="0" cy="0"/>
          <a:chOff x="0" y="0"/>
          <a:chExt cx="0" cy="0"/>
        </a:xfrm>
      </p:grpSpPr>
      <p:sp>
        <p:nvSpPr>
          <p:cNvPr id="4" name="Textplatzhalter 3"/>
          <p:cNvSpPr>
            <a:spLocks noGrp="1"/>
          </p:cNvSpPr>
          <p:nvPr>
            <p:ph type="body" idx="10"/>
          </p:nvPr>
        </p:nvSpPr>
        <p:spPr>
          <a:xfrm>
            <a:off x="3087370" y="1228090"/>
            <a:ext cx="1402080" cy="311150"/>
          </a:xfrm>
          <a:prstGeom prst="rect">
            <a:avLst/>
          </a:prstGeom>
          <a:noFill/>
          <a:ln w="0" cmpd="sng">
            <a:noFill/>
            <a:prstDash val="solid"/>
          </a:ln>
        </p:spPr>
        <p:txBody>
          <a:bodyPr vert="horz" lIns="0" tIns="0" rIns="0" bIns="0" anchor="t"/>
          <a:lstStyle/>
          <a:p>
            <a:pPr marL="0" marR="0" indent="0" algn="ctr">
              <a:lnSpc>
                <a:spcPts val="2400"/>
              </a:lnSpc>
              <a:spcAft>
                <a:spcPts val="0"/>
              </a:spcAft>
            </a:pPr>
            <a:r>
              <a:rPr lang="de-DE" sz="2150" b="1" spc="-85">
                <a:solidFill>
                  <a:srgbClr val="000000"/>
                </a:solidFill>
                <a:latin typeface="Arial" panose="02020603050405020304" pitchFamily="2"/>
              </a:rPr>
              <a:t>Luftpistole </a:t>
            </a:r>
          </a:p>
        </p:txBody>
      </p:sp>
      <p:sp>
        <p:nvSpPr>
          <p:cNvPr id="5" name="Textplatzhalter 4"/>
          <p:cNvSpPr>
            <a:spLocks noGrp="1"/>
          </p:cNvSpPr>
          <p:nvPr>
            <p:ph type="body" idx="10"/>
          </p:nvPr>
        </p:nvSpPr>
        <p:spPr>
          <a:xfrm>
            <a:off x="435610" y="1631315"/>
            <a:ext cx="1000125" cy="209550"/>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85">
                <a:solidFill>
                  <a:srgbClr val="000000"/>
                </a:solidFill>
                <a:latin typeface="Arial" panose="02020603050405020304" pitchFamily="2"/>
              </a:rPr>
              <a:t>Gauscheibe </a:t>
            </a:r>
          </a:p>
        </p:txBody>
      </p:sp>
      <p:sp>
        <p:nvSpPr>
          <p:cNvPr id="6" name="Textplatzhalter 5"/>
          <p:cNvSpPr>
            <a:spLocks noGrp="1"/>
          </p:cNvSpPr>
          <p:nvPr>
            <p:ph type="body" idx="10"/>
          </p:nvPr>
        </p:nvSpPr>
        <p:spPr>
          <a:xfrm>
            <a:off x="3855720" y="1631315"/>
            <a:ext cx="487680" cy="209550"/>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110">
                <a:solidFill>
                  <a:srgbClr val="000000"/>
                </a:solidFill>
                <a:latin typeface="Arial" panose="02020603050405020304" pitchFamily="2"/>
              </a:rPr>
              <a:t>Glück </a:t>
            </a:r>
          </a:p>
        </p:txBody>
      </p:sp>
      <p:sp>
        <p:nvSpPr>
          <p:cNvPr id="7" name="Textplatzhalter 6"/>
          <p:cNvSpPr>
            <a:spLocks noGrp="1"/>
          </p:cNvSpPr>
          <p:nvPr>
            <p:ph type="body" idx="10"/>
          </p:nvPr>
        </p:nvSpPr>
        <p:spPr>
          <a:xfrm>
            <a:off x="2142490" y="1631315"/>
            <a:ext cx="594360" cy="319405"/>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35">
                <a:solidFill>
                  <a:srgbClr val="000000"/>
                </a:solidFill>
                <a:latin typeface="Arial" panose="02020603050405020304" pitchFamily="2"/>
              </a:rPr>
              <a:t>Haupt </a:t>
            </a:r>
          </a:p>
          <a:p>
            <a:pPr marL="0" marR="0" indent="0" algn="l">
              <a:lnSpc>
                <a:spcPts val="800"/>
              </a:lnSpc>
              <a:spcBef>
                <a:spcPts val="0"/>
              </a:spcBef>
              <a:spcAft>
                <a:spcPts val="0"/>
              </a:spcAft>
            </a:pPr>
            <a:r>
              <a:rPr lang="de-DE" sz="800" spc="-45">
                <a:solidFill>
                  <a:srgbClr val="000000"/>
                </a:solidFill>
                <a:latin typeface="Arial" panose="02020603050405020304" pitchFamily="2"/>
              </a:rPr>
              <a:t>rot - 59,5 mm </a:t>
            </a:r>
          </a:p>
        </p:txBody>
      </p:sp>
      <p:sp>
        <p:nvSpPr>
          <p:cNvPr id="8" name="Textplatzhalter 7"/>
          <p:cNvSpPr>
            <a:spLocks noGrp="1"/>
          </p:cNvSpPr>
          <p:nvPr>
            <p:ph type="body" idx="10"/>
          </p:nvPr>
        </p:nvSpPr>
        <p:spPr>
          <a:xfrm>
            <a:off x="5562600" y="1631315"/>
            <a:ext cx="847090" cy="319405"/>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35">
                <a:solidFill>
                  <a:srgbClr val="000000"/>
                </a:solidFill>
                <a:latin typeface="Arial" panose="02020603050405020304" pitchFamily="2"/>
              </a:rPr>
              <a:t>Punkt </a:t>
            </a:r>
          </a:p>
          <a:p>
            <a:pPr marL="0" marR="0" indent="0" algn="l">
              <a:lnSpc>
                <a:spcPts val="800"/>
              </a:lnSpc>
              <a:spcBef>
                <a:spcPts val="0"/>
              </a:spcBef>
              <a:spcAft>
                <a:spcPts val="0"/>
              </a:spcAft>
            </a:pPr>
            <a:r>
              <a:rPr lang="de-DE" sz="800" spc="-35">
                <a:solidFill>
                  <a:srgbClr val="000000"/>
                </a:solidFill>
                <a:latin typeface="Arial" panose="02020603050405020304" pitchFamily="2"/>
              </a:rPr>
              <a:t>schwarz - 59,5 mm </a:t>
            </a:r>
          </a:p>
        </p:txBody>
      </p:sp>
      <p:sp>
        <p:nvSpPr>
          <p:cNvPr id="9" name="Textplatzhalter 8"/>
          <p:cNvSpPr>
            <a:spLocks noGrp="1"/>
          </p:cNvSpPr>
          <p:nvPr>
            <p:ph type="body" idx="10"/>
          </p:nvPr>
        </p:nvSpPr>
        <p:spPr>
          <a:xfrm>
            <a:off x="3852545" y="1840865"/>
            <a:ext cx="670560" cy="109855"/>
          </a:xfrm>
          <a:prstGeom prst="rect">
            <a:avLst/>
          </a:prstGeom>
          <a:noFill/>
          <a:ln w="0" cmpd="sng">
            <a:noFill/>
            <a:prstDash val="solid"/>
          </a:ln>
        </p:spPr>
        <p:txBody>
          <a:bodyPr vert="horz" lIns="0" tIns="0" rIns="0" bIns="0" anchor="t"/>
          <a:lstStyle/>
          <a:p>
            <a:pPr marL="0" marR="0" indent="0" algn="l">
              <a:lnSpc>
                <a:spcPts val="800"/>
              </a:lnSpc>
              <a:spcAft>
                <a:spcPts val="0"/>
              </a:spcAft>
            </a:pPr>
            <a:r>
              <a:rPr lang="de-DE" sz="800" spc="-40">
                <a:solidFill>
                  <a:srgbClr val="000000"/>
                </a:solidFill>
                <a:latin typeface="Arial" panose="02020603050405020304" pitchFamily="2"/>
              </a:rPr>
              <a:t>blau - 59,5 mm </a:t>
            </a:r>
          </a:p>
        </p:txBody>
      </p:sp>
      <p:sp>
        <p:nvSpPr>
          <p:cNvPr id="10" name="Textplatzhalter 9"/>
          <p:cNvSpPr>
            <a:spLocks noGrp="1"/>
          </p:cNvSpPr>
          <p:nvPr>
            <p:ph type="body" idx="10"/>
          </p:nvPr>
        </p:nvSpPr>
        <p:spPr>
          <a:xfrm>
            <a:off x="429895" y="1840865"/>
            <a:ext cx="682625" cy="116205"/>
          </a:xfrm>
          <a:prstGeom prst="rect">
            <a:avLst/>
          </a:prstGeom>
          <a:noFill/>
          <a:ln w="0" cmpd="sng">
            <a:noFill/>
            <a:prstDash val="solid"/>
          </a:ln>
        </p:spPr>
        <p:txBody>
          <a:bodyPr vert="horz" lIns="0" tIns="0" rIns="0" bIns="0" anchor="t"/>
          <a:lstStyle/>
          <a:p>
            <a:pPr marL="0" marR="0" indent="0" algn="l">
              <a:lnSpc>
                <a:spcPts val="900"/>
              </a:lnSpc>
              <a:spcAft>
                <a:spcPts val="20"/>
              </a:spcAft>
            </a:pPr>
            <a:r>
              <a:rPr lang="de-DE" sz="800" spc="-40">
                <a:solidFill>
                  <a:srgbClr val="000000"/>
                </a:solidFill>
                <a:latin typeface="Arial" panose="02020603050405020304" pitchFamily="2"/>
              </a:rPr>
              <a:t>grün - 59,5 mm </a:t>
            </a:r>
          </a:p>
        </p:txBody>
      </p:sp>
      <p:sp>
        <p:nvSpPr>
          <p:cNvPr id="11" name="Textplatzhalter 10"/>
          <p:cNvSpPr>
            <a:spLocks noGrp="1"/>
          </p:cNvSpPr>
          <p:nvPr>
            <p:ph type="body" idx="10"/>
          </p:nvPr>
        </p:nvSpPr>
        <p:spPr>
          <a:xfrm>
            <a:off x="426720" y="2065655"/>
            <a:ext cx="1435735" cy="473710"/>
          </a:xfrm>
          <a:prstGeom prst="rect">
            <a:avLst/>
          </a:prstGeom>
          <a:noFill/>
          <a:ln w="0" cmpd="sng">
            <a:noFill/>
            <a:prstDash val="solid"/>
          </a:ln>
        </p:spPr>
        <p:txBody>
          <a:bodyPr vert="horz" lIns="0" tIns="3175" rIns="0" bIns="0" anchor="t"/>
          <a:lstStyle/>
          <a:p>
            <a:pPr marL="0" marR="0" indent="0" algn="l">
              <a:lnSpc>
                <a:spcPts val="900"/>
              </a:lnSpc>
              <a:spcAft>
                <a:spcPts val="0"/>
              </a:spcAft>
            </a:pPr>
            <a:r>
              <a:rPr lang="de-DE" sz="800" spc="0">
                <a:solidFill>
                  <a:srgbClr val="000000"/>
                </a:solidFill>
                <a:latin typeface="Arial" panose="02020603050405020304" pitchFamily="2"/>
              </a:rPr>
              <a:t>Auf dieser Scheibe kommen die von Gönnern und Vereinen gestifteten Ehrengaben und Geldpreise zur Verteilung. </a:t>
            </a:r>
          </a:p>
        </p:txBody>
      </p:sp>
      <p:sp>
        <p:nvSpPr>
          <p:cNvPr id="12" name="Textplatzhalter 11"/>
          <p:cNvSpPr>
            <a:spLocks noGrp="1"/>
          </p:cNvSpPr>
          <p:nvPr>
            <p:ph type="body" idx="10"/>
          </p:nvPr>
        </p:nvSpPr>
        <p:spPr>
          <a:xfrm>
            <a:off x="435610" y="2657475"/>
            <a:ext cx="1295400" cy="11620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5">
                <a:solidFill>
                  <a:srgbClr val="000000"/>
                </a:solidFill>
                <a:latin typeface="Arial" panose="02020603050405020304" pitchFamily="2"/>
              </a:rPr>
              <a:t>Für 50 Preise wird garantiert. </a:t>
            </a:r>
          </a:p>
        </p:txBody>
      </p:sp>
      <p:sp>
        <p:nvSpPr>
          <p:cNvPr id="13" name="Textplatzhalter 12"/>
          <p:cNvSpPr>
            <a:spLocks noGrp="1"/>
          </p:cNvSpPr>
          <p:nvPr>
            <p:ph type="body" idx="10"/>
          </p:nvPr>
        </p:nvSpPr>
        <p:spPr>
          <a:xfrm>
            <a:off x="433070" y="2891790"/>
            <a:ext cx="1456690" cy="34861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1. Preis: Luftpistole </a:t>
            </a:r>
          </a:p>
          <a:p>
            <a:pPr marL="0" marR="0" indent="0" algn="l">
              <a:lnSpc>
                <a:spcPts val="900"/>
              </a:lnSpc>
              <a:spcBef>
                <a:spcPts val="0"/>
              </a:spcBef>
              <a:spcAft>
                <a:spcPts val="0"/>
              </a:spcAft>
            </a:pPr>
            <a:r>
              <a:rPr lang="de-DE" sz="800" spc="-15">
                <a:solidFill>
                  <a:srgbClr val="000000"/>
                </a:solidFill>
                <a:latin typeface="Arial" panose="02020603050405020304" pitchFamily="2"/>
              </a:rPr>
              <a:t>(gestiftet von der Raiffeisenbank </a:t>
            </a:r>
          </a:p>
          <a:p>
            <a:pPr marL="0" marR="0" indent="0" algn="l">
              <a:lnSpc>
                <a:spcPts val="900"/>
              </a:lnSpc>
              <a:spcBef>
                <a:spcPts val="0"/>
              </a:spcBef>
              <a:spcAft>
                <a:spcPts val="0"/>
              </a:spcAft>
            </a:pPr>
            <a:r>
              <a:rPr lang="de-DE" sz="800" spc="0">
                <a:solidFill>
                  <a:srgbClr val="000000"/>
                </a:solidFill>
                <a:latin typeface="Arial" panose="02020603050405020304" pitchFamily="2"/>
              </a:rPr>
              <a:t>im Oberland eG) </a:t>
            </a:r>
          </a:p>
        </p:txBody>
      </p:sp>
      <p:sp>
        <p:nvSpPr>
          <p:cNvPr id="14" name="Textplatzhalter 13"/>
          <p:cNvSpPr>
            <a:spLocks noGrp="1"/>
          </p:cNvSpPr>
          <p:nvPr>
            <p:ph type="body" idx="10"/>
          </p:nvPr>
        </p:nvSpPr>
        <p:spPr>
          <a:xfrm>
            <a:off x="426720" y="3357880"/>
            <a:ext cx="1450975" cy="7023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Weitere Preise langsam fallend, letzter Preis nicht unter der Einlage. </a:t>
            </a:r>
          </a:p>
          <a:p>
            <a:pPr marL="0" marR="0" indent="0" algn="l">
              <a:lnSpc>
                <a:spcPts val="900"/>
              </a:lnSpc>
              <a:spcBef>
                <a:spcPts val="0"/>
              </a:spcBef>
              <a:spcAft>
                <a:spcPts val="0"/>
              </a:spcAft>
            </a:pPr>
            <a:r>
              <a:rPr lang="de-DE" sz="800" spc="0">
                <a:solidFill>
                  <a:srgbClr val="000000"/>
                </a:solidFill>
                <a:latin typeface="Arial" panose="02020603050405020304" pitchFamily="2"/>
              </a:rPr>
              <a:t>Zur Preisabholung am Festtag: siehe Nr. 13 </a:t>
            </a:r>
          </a:p>
          <a:p>
            <a:pPr marL="0" marR="0" indent="0" algn="l">
              <a:lnSpc>
                <a:spcPts val="900"/>
              </a:lnSpc>
              <a:spcBef>
                <a:spcPts val="40"/>
              </a:spcBef>
              <a:spcAft>
                <a:spcPts val="20"/>
              </a:spcAft>
            </a:pPr>
            <a:r>
              <a:rPr lang="de-DE" sz="800" spc="-20">
                <a:solidFill>
                  <a:srgbClr val="000000"/>
                </a:solidFill>
                <a:latin typeface="Arial" panose="02020603050405020304" pitchFamily="2"/>
              </a:rPr>
              <a:t>der allgemeinen Bestimmungen. </a:t>
            </a:r>
          </a:p>
        </p:txBody>
      </p:sp>
      <p:sp>
        <p:nvSpPr>
          <p:cNvPr id="15" name="Textplatzhalter 14"/>
          <p:cNvSpPr>
            <a:spLocks noGrp="1"/>
          </p:cNvSpPr>
          <p:nvPr>
            <p:ph type="body" idx="10"/>
          </p:nvPr>
        </p:nvSpPr>
        <p:spPr>
          <a:xfrm>
            <a:off x="3849370" y="2065655"/>
            <a:ext cx="1442085" cy="175387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35,00 €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13,00 €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11,00 €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46304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19. und 20. Preis 3,00 € </a:t>
            </a:r>
          </a:p>
        </p:txBody>
      </p:sp>
      <p:sp>
        <p:nvSpPr>
          <p:cNvPr id="16" name="Textplatzhalter 15"/>
          <p:cNvSpPr>
            <a:spLocks noGrp="1"/>
          </p:cNvSpPr>
          <p:nvPr>
            <p:ph type="body" idx="10"/>
          </p:nvPr>
        </p:nvSpPr>
        <p:spPr>
          <a:xfrm>
            <a:off x="2139950" y="2065655"/>
            <a:ext cx="1471930" cy="175387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50876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35,00 €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13,00 €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11,00 €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50876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19. und 20. Preis 3,00 € </a:t>
            </a:r>
          </a:p>
        </p:txBody>
      </p:sp>
      <p:sp>
        <p:nvSpPr>
          <p:cNvPr id="17" name="Textplatzhalter 16"/>
          <p:cNvSpPr>
            <a:spLocks noGrp="1"/>
          </p:cNvSpPr>
          <p:nvPr>
            <p:ph type="body" idx="10"/>
          </p:nvPr>
        </p:nvSpPr>
        <p:spPr>
          <a:xfrm>
            <a:off x="5562600" y="2065655"/>
            <a:ext cx="1530350" cy="210439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508760" algn="r"/>
              </a:tabLst>
            </a:pPr>
            <a:r>
              <a:rPr lang="de-DE" sz="800" spc="0">
                <a:solidFill>
                  <a:srgbClr val="000000"/>
                </a:solidFill>
                <a:latin typeface="Arial" panose="02020603050405020304" pitchFamily="2"/>
              </a:rPr>
              <a:t>Preis 60,00 €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45,00 €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18,00 €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16,00 €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14,00 €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50876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19. und 20. Preis 3,00 € </a:t>
            </a:r>
          </a:p>
          <a:p>
            <a:pPr marL="0" marR="0" indent="0" algn="l">
              <a:lnSpc>
                <a:spcPts val="900"/>
              </a:lnSpc>
              <a:spcBef>
                <a:spcPts val="15"/>
              </a:spcBef>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p:txBody>
      </p:sp>
      <p:sp>
        <p:nvSpPr>
          <p:cNvPr id="18" name="Textplatzhalter 17"/>
          <p:cNvSpPr>
            <a:spLocks noGrp="1"/>
          </p:cNvSpPr>
          <p:nvPr>
            <p:ph type="body" idx="10"/>
          </p:nvPr>
        </p:nvSpPr>
        <p:spPr>
          <a:xfrm>
            <a:off x="435610" y="4175125"/>
            <a:ext cx="1493520" cy="11684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 Schuss mit der Einlage bezahlt. </a:t>
            </a:r>
          </a:p>
        </p:txBody>
      </p:sp>
      <p:sp>
        <p:nvSpPr>
          <p:cNvPr id="19" name="Textplatzhalter 18"/>
          <p:cNvSpPr>
            <a:spLocks noGrp="1"/>
          </p:cNvSpPr>
          <p:nvPr>
            <p:ph type="body" idx="10"/>
          </p:nvPr>
        </p:nvSpPr>
        <p:spPr>
          <a:xfrm>
            <a:off x="2139950" y="4175125"/>
            <a:ext cx="1478280" cy="22923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3 Schuss mit der Einlage bezahlt Kein Nachkauf </a:t>
            </a:r>
          </a:p>
        </p:txBody>
      </p:sp>
      <p:sp>
        <p:nvSpPr>
          <p:cNvPr id="20" name="Textplatzhalter 19"/>
          <p:cNvSpPr>
            <a:spLocks noGrp="1"/>
          </p:cNvSpPr>
          <p:nvPr>
            <p:ph type="body" idx="10"/>
          </p:nvPr>
        </p:nvSpPr>
        <p:spPr>
          <a:xfrm>
            <a:off x="5568950" y="4293870"/>
            <a:ext cx="1423035" cy="11049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de-DE" sz="800" spc="-20">
                <a:solidFill>
                  <a:srgbClr val="000000"/>
                </a:solidFill>
                <a:latin typeface="Arial" panose="02020603050405020304" pitchFamily="2"/>
              </a:rPr>
              <a:t>Punkt ist mit Meister kombiniert. </a:t>
            </a:r>
          </a:p>
        </p:txBody>
      </p:sp>
      <p:sp>
        <p:nvSpPr>
          <p:cNvPr id="21" name="Textplatzhalter 20"/>
          <p:cNvSpPr>
            <a:spLocks noGrp="1"/>
          </p:cNvSpPr>
          <p:nvPr>
            <p:ph type="body" idx="10"/>
          </p:nvPr>
        </p:nvSpPr>
        <p:spPr>
          <a:xfrm>
            <a:off x="429895" y="4403725"/>
            <a:ext cx="1490345" cy="58928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Nachkauf beschränkt auf 3 x 10 </a:t>
            </a:r>
          </a:p>
          <a:p>
            <a:pPr marL="0" marR="0" indent="0" algn="l">
              <a:lnSpc>
                <a:spcPts val="900"/>
              </a:lnSpc>
              <a:spcBef>
                <a:spcPts val="0"/>
              </a:spcBef>
              <a:spcAft>
                <a:spcPts val="0"/>
              </a:spcAft>
            </a:pPr>
            <a:r>
              <a:rPr lang="de-DE" sz="800" spc="0">
                <a:solidFill>
                  <a:srgbClr val="000000"/>
                </a:solidFill>
                <a:latin typeface="Arial" panose="02020603050405020304" pitchFamily="2"/>
              </a:rPr>
              <a:t>Schuss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6,00 € </a:t>
            </a:r>
          </a:p>
          <a:p>
            <a:pPr marL="0" marR="0" indent="0" algn="l">
              <a:lnSpc>
                <a:spcPts val="900"/>
              </a:lnSpc>
              <a:spcBef>
                <a:spcPts val="15"/>
              </a:spcBef>
              <a:spcAft>
                <a:spcPts val="0"/>
              </a:spcAft>
            </a:pPr>
            <a:r>
              <a:rPr lang="de-DE" sz="800" spc="-20">
                <a:solidFill>
                  <a:srgbClr val="000000"/>
                </a:solidFill>
                <a:latin typeface="Arial" panose="02020603050405020304" pitchFamily="2"/>
              </a:rPr>
              <a:t>Bei Nachkauf von 30 Schuss gibt </a:t>
            </a:r>
          </a:p>
          <a:p>
            <a:pPr marL="0" marR="0" indent="0" algn="l">
              <a:lnSpc>
                <a:spcPts val="900"/>
              </a:lnSpc>
              <a:spcBef>
                <a:spcPts val="0"/>
              </a:spcBef>
              <a:spcAft>
                <a:spcPts val="20"/>
              </a:spcAft>
            </a:pPr>
            <a:r>
              <a:rPr lang="de-DE" sz="800" spc="0">
                <a:solidFill>
                  <a:srgbClr val="000000"/>
                </a:solidFill>
                <a:latin typeface="Arial" panose="02020603050405020304" pitchFamily="2"/>
              </a:rPr>
              <a:t>es zusätzlich 5 Schuss gratis. </a:t>
            </a:r>
          </a:p>
        </p:txBody>
      </p:sp>
      <p:sp>
        <p:nvSpPr>
          <p:cNvPr id="22" name="Textplatzhalter 21"/>
          <p:cNvSpPr>
            <a:spLocks noGrp="1"/>
          </p:cNvSpPr>
          <p:nvPr>
            <p:ph type="body" idx="10"/>
          </p:nvPr>
        </p:nvSpPr>
        <p:spPr>
          <a:xfrm>
            <a:off x="3849370" y="4175125"/>
            <a:ext cx="1533525" cy="34544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15">
                <a:solidFill>
                  <a:srgbClr val="000000"/>
                </a:solidFill>
                <a:latin typeface="Arial" panose="02020603050405020304" pitchFamily="2"/>
              </a:rPr>
              <a:t>20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3 x 10 Schuss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p:txBody>
      </p:sp>
      <p:sp>
        <p:nvSpPr>
          <p:cNvPr id="23" name="Textplatzhalter 22"/>
          <p:cNvSpPr>
            <a:spLocks noGrp="1"/>
          </p:cNvSpPr>
          <p:nvPr>
            <p:ph type="body" idx="10"/>
          </p:nvPr>
        </p:nvSpPr>
        <p:spPr>
          <a:xfrm>
            <a:off x="2142490" y="4525645"/>
            <a:ext cx="1274445" cy="35115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Haupt und Glück bilden eine </a:t>
            </a:r>
          </a:p>
          <a:p>
            <a:pPr marL="0" marR="0" indent="0" algn="l">
              <a:lnSpc>
                <a:spcPts val="900"/>
              </a:lnSpc>
              <a:spcBef>
                <a:spcPts val="15"/>
              </a:spcBef>
              <a:spcAft>
                <a:spcPts val="0"/>
              </a:spcAft>
            </a:pPr>
            <a:r>
              <a:rPr lang="de-DE" sz="800" spc="0">
                <a:solidFill>
                  <a:srgbClr val="000000"/>
                </a:solidFill>
                <a:latin typeface="Arial" panose="02020603050405020304" pitchFamily="2"/>
              </a:rPr>
              <a:t>Scheibengattung, </a:t>
            </a:r>
          </a:p>
          <a:p>
            <a:pPr marL="0" marR="0" indent="0" algn="l">
              <a:lnSpc>
                <a:spcPts val="900"/>
              </a:lnSpc>
              <a:spcBef>
                <a:spcPts val="0"/>
              </a:spcBef>
              <a:spcAft>
                <a:spcPts val="0"/>
              </a:spcAft>
            </a:pPr>
            <a:r>
              <a:rPr lang="de-DE" sz="800" spc="0">
                <a:solidFill>
                  <a:srgbClr val="000000"/>
                </a:solidFill>
                <a:latin typeface="Arial" panose="02020603050405020304" pitchFamily="2"/>
              </a:rPr>
              <a:t>Haupt zieht vor Glück </a:t>
            </a:r>
          </a:p>
        </p:txBody>
      </p:sp>
      <p:sp>
        <p:nvSpPr>
          <p:cNvPr id="24" name="Textplatzhalter 23"/>
          <p:cNvSpPr>
            <a:spLocks noGrp="1"/>
          </p:cNvSpPr>
          <p:nvPr>
            <p:ph type="body" idx="10"/>
          </p:nvPr>
        </p:nvSpPr>
        <p:spPr>
          <a:xfrm>
            <a:off x="3852545" y="4644390"/>
            <a:ext cx="1429385" cy="11049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Glück ist mit Meister kombiniert. </a:t>
            </a:r>
          </a:p>
        </p:txBody>
      </p:sp>
      <p:sp>
        <p:nvSpPr>
          <p:cNvPr id="25" name="Textplatzhalter 24"/>
          <p:cNvSpPr>
            <a:spLocks noGrp="1"/>
          </p:cNvSpPr>
          <p:nvPr>
            <p:ph type="body" idx="10"/>
          </p:nvPr>
        </p:nvSpPr>
        <p:spPr>
          <a:xfrm>
            <a:off x="618490" y="5497830"/>
            <a:ext cx="6322060" cy="17335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de-DE" sz="1200" b="1" spc="-5">
                <a:solidFill>
                  <a:srgbClr val="000000"/>
                </a:solidFill>
                <a:latin typeface="Arial" panose="02020603050405020304" pitchFamily="2"/>
              </a:rPr>
              <a:t>Jede Meisterserie (alle Klassen außer aufgelegt) mit 98 Ringen wird mit 10,00 € belohnt. </a:t>
            </a:r>
          </a:p>
        </p:txBody>
      </p:sp>
      <p:sp>
        <p:nvSpPr>
          <p:cNvPr id="26" name="Textplatzhalter 25"/>
          <p:cNvSpPr>
            <a:spLocks noGrp="1"/>
          </p:cNvSpPr>
          <p:nvPr>
            <p:ph type="body" idx="10"/>
          </p:nvPr>
        </p:nvSpPr>
        <p:spPr>
          <a:xfrm>
            <a:off x="438785" y="5880100"/>
            <a:ext cx="619125" cy="20955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7" name="Textplatzhalter 26"/>
          <p:cNvSpPr>
            <a:spLocks noGrp="1"/>
          </p:cNvSpPr>
          <p:nvPr>
            <p:ph type="body" idx="10"/>
          </p:nvPr>
        </p:nvSpPr>
        <p:spPr>
          <a:xfrm>
            <a:off x="5001895" y="5880100"/>
            <a:ext cx="618490" cy="20955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8" name="Textplatzhalter 27"/>
          <p:cNvSpPr>
            <a:spLocks noGrp="1"/>
          </p:cNvSpPr>
          <p:nvPr>
            <p:ph type="body" idx="10"/>
          </p:nvPr>
        </p:nvSpPr>
        <p:spPr>
          <a:xfrm>
            <a:off x="2721610" y="5880100"/>
            <a:ext cx="619125" cy="20701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9" name="Textplatzhalter 28"/>
          <p:cNvSpPr>
            <a:spLocks noGrp="1"/>
          </p:cNvSpPr>
          <p:nvPr>
            <p:ph type="body" idx="10"/>
          </p:nvPr>
        </p:nvSpPr>
        <p:spPr>
          <a:xfrm>
            <a:off x="426720" y="6089650"/>
            <a:ext cx="1045210" cy="22606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ALLGEMEINEKLASSE schwarz - 59,5 mm </a:t>
            </a:r>
          </a:p>
        </p:txBody>
      </p:sp>
      <p:sp>
        <p:nvSpPr>
          <p:cNvPr id="30" name="Textplatzhalter 29"/>
          <p:cNvSpPr>
            <a:spLocks noGrp="1"/>
          </p:cNvSpPr>
          <p:nvPr>
            <p:ph type="body" idx="10"/>
          </p:nvPr>
        </p:nvSpPr>
        <p:spPr>
          <a:xfrm>
            <a:off x="4989830" y="6089650"/>
            <a:ext cx="853440" cy="22606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10">
                <a:solidFill>
                  <a:srgbClr val="000000"/>
                </a:solidFill>
                <a:latin typeface="Arial" panose="02020603050405020304" pitchFamily="2"/>
              </a:rPr>
              <a:t>AUFGELEGT schwarz - 59,5 mm </a:t>
            </a:r>
          </a:p>
        </p:txBody>
      </p:sp>
      <p:sp>
        <p:nvSpPr>
          <p:cNvPr id="31" name="Textplatzhalter 30"/>
          <p:cNvSpPr>
            <a:spLocks noGrp="1"/>
          </p:cNvSpPr>
          <p:nvPr>
            <p:ph type="body" idx="10"/>
          </p:nvPr>
        </p:nvSpPr>
        <p:spPr>
          <a:xfrm>
            <a:off x="2712720" y="6087110"/>
            <a:ext cx="987425" cy="22860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SCHÜLER / JUGEND schwarz - 59,5 mm </a:t>
            </a:r>
          </a:p>
        </p:txBody>
      </p:sp>
      <p:sp>
        <p:nvSpPr>
          <p:cNvPr id="32" name="Textplatzhalter 31"/>
          <p:cNvSpPr>
            <a:spLocks noGrp="1"/>
          </p:cNvSpPr>
          <p:nvPr>
            <p:ph type="body" idx="10"/>
          </p:nvPr>
        </p:nvSpPr>
        <p:spPr>
          <a:xfrm>
            <a:off x="429895" y="6430645"/>
            <a:ext cx="1612265" cy="1753235"/>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645920" algn="r"/>
              </a:tabLst>
            </a:pPr>
            <a:r>
              <a:rPr lang="de-DE" sz="800" spc="0">
                <a:solidFill>
                  <a:srgbClr val="000000"/>
                </a:solidFill>
                <a:latin typeface="Arial" panose="02020603050405020304" pitchFamily="2"/>
              </a:rPr>
              <a:t>Preis 60,00 €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40,00 €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18,00 €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16,00 €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14,00 €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64592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19. und 20. Preis 3,00 € </a:t>
            </a:r>
          </a:p>
        </p:txBody>
      </p:sp>
      <p:sp>
        <p:nvSpPr>
          <p:cNvPr id="33" name="Textplatzhalter 32"/>
          <p:cNvSpPr>
            <a:spLocks noGrp="1"/>
          </p:cNvSpPr>
          <p:nvPr>
            <p:ph type="body" idx="10"/>
          </p:nvPr>
        </p:nvSpPr>
        <p:spPr>
          <a:xfrm>
            <a:off x="4992370" y="6430645"/>
            <a:ext cx="1438910" cy="116840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9,00 €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8,00 €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6,00 €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4,00 €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2,00 € </a:t>
            </a:r>
          </a:p>
        </p:txBody>
      </p:sp>
      <p:sp>
        <p:nvSpPr>
          <p:cNvPr id="34" name="Textplatzhalter 33"/>
          <p:cNvSpPr>
            <a:spLocks noGrp="1"/>
          </p:cNvSpPr>
          <p:nvPr>
            <p:ph type="body" idx="10"/>
          </p:nvPr>
        </p:nvSpPr>
        <p:spPr>
          <a:xfrm>
            <a:off x="2712720" y="6430645"/>
            <a:ext cx="1438910" cy="116840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9,00 €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8,00 €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6,00 €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4,00 €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2,00 € </a:t>
            </a:r>
          </a:p>
        </p:txBody>
      </p:sp>
      <p:sp>
        <p:nvSpPr>
          <p:cNvPr id="35" name="Textplatzhalter 34"/>
          <p:cNvSpPr>
            <a:spLocks noGrp="1"/>
          </p:cNvSpPr>
          <p:nvPr>
            <p:ph type="body" idx="10"/>
          </p:nvPr>
        </p:nvSpPr>
        <p:spPr>
          <a:xfrm>
            <a:off x="433070" y="8423910"/>
            <a:ext cx="1529715" cy="4610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0"/>
              </a:spcBef>
              <a:spcAft>
                <a:spcPts val="0"/>
              </a:spcAft>
            </a:pPr>
            <a:r>
              <a:rPr lang="de-DE" sz="800" spc="0">
                <a:solidFill>
                  <a:srgbClr val="000000"/>
                </a:solidFill>
                <a:latin typeface="Arial" panose="02020603050405020304" pitchFamily="2"/>
              </a:rPr>
              <a:t>mit Punkt kombiniert </a:t>
            </a:r>
          </a:p>
        </p:txBody>
      </p:sp>
      <p:sp>
        <p:nvSpPr>
          <p:cNvPr id="36" name="Textplatzhalter 35"/>
          <p:cNvSpPr>
            <a:spLocks noGrp="1"/>
          </p:cNvSpPr>
          <p:nvPr>
            <p:ph type="body" idx="10"/>
          </p:nvPr>
        </p:nvSpPr>
        <p:spPr>
          <a:xfrm>
            <a:off x="2715895" y="8307705"/>
            <a:ext cx="1529715" cy="46164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15"/>
              </a:spcBef>
              <a:spcAft>
                <a:spcPts val="0"/>
              </a:spcAft>
            </a:pPr>
            <a:r>
              <a:rPr lang="de-DE" sz="800" spc="0">
                <a:solidFill>
                  <a:srgbClr val="000000"/>
                </a:solidFill>
                <a:latin typeface="Arial" panose="02020603050405020304" pitchFamily="2"/>
              </a:rPr>
              <a:t>mit Punkt kombiniert </a:t>
            </a:r>
          </a:p>
        </p:txBody>
      </p:sp>
      <p:sp>
        <p:nvSpPr>
          <p:cNvPr id="37" name="Textplatzhalter 36"/>
          <p:cNvSpPr>
            <a:spLocks noGrp="1"/>
          </p:cNvSpPr>
          <p:nvPr>
            <p:ph type="body" idx="10"/>
          </p:nvPr>
        </p:nvSpPr>
        <p:spPr>
          <a:xfrm>
            <a:off x="4995545" y="8423910"/>
            <a:ext cx="1530350" cy="4610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0"/>
              </a:spcBef>
              <a:spcAft>
                <a:spcPts val="0"/>
              </a:spcAft>
            </a:pPr>
            <a:r>
              <a:rPr lang="de-DE" sz="800" spc="0">
                <a:solidFill>
                  <a:srgbClr val="000000"/>
                </a:solidFill>
                <a:latin typeface="Arial" panose="02020603050405020304" pitchFamily="2"/>
              </a:rPr>
              <a:t>mit Punkt kombiniert </a:t>
            </a:r>
          </a:p>
        </p:txBody>
      </p:sp>
      <p:sp>
        <p:nvSpPr>
          <p:cNvPr id="38" name="Textplatzhalter 37"/>
          <p:cNvSpPr>
            <a:spLocks noGrp="1"/>
          </p:cNvSpPr>
          <p:nvPr>
            <p:ph type="body" idx="10"/>
          </p:nvPr>
        </p:nvSpPr>
        <p:spPr>
          <a:xfrm>
            <a:off x="2319655" y="9070340"/>
            <a:ext cx="2926080" cy="173355"/>
          </a:xfrm>
          <a:prstGeom prst="rect">
            <a:avLst/>
          </a:prstGeom>
          <a:noFill/>
          <a:ln w="0" cmpd="sng">
            <a:noFill/>
            <a:prstDash val="solid"/>
          </a:ln>
        </p:spPr>
        <p:txBody>
          <a:bodyPr vert="horz" lIns="0" tIns="1270" rIns="0" bIns="0" anchor="t"/>
          <a:lstStyle/>
          <a:p>
            <a:pPr marL="0" marR="0" indent="0" algn="ctr">
              <a:lnSpc>
                <a:spcPts val="1300"/>
              </a:lnSpc>
              <a:spcAft>
                <a:spcPts val="0"/>
              </a:spcAft>
            </a:pPr>
            <a:r>
              <a:rPr lang="de-DE" sz="1200" b="1" spc="-20">
                <a:solidFill>
                  <a:srgbClr val="000000"/>
                </a:solidFill>
                <a:latin typeface="Arial" panose="02020603050405020304" pitchFamily="2"/>
              </a:rPr>
              <a:t>Nachkauf jeweils über Glück bzw. Punkt. </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layout 6">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807720" y="419100"/>
            <a:ext cx="6032500" cy="9931400"/>
          </a:xfrm>
          <a:prstGeom prst="rect">
            <a:avLst/>
          </a:prstGeom>
          <a:noFill/>
          <a:ln w="0" cmpd="sng">
            <a:noFill/>
            <a:prstDash val="solid"/>
          </a:ln>
        </p:spPr>
        <p:txBody>
          <a:bodyPr vert="horz" lIns="0" tIns="12700" rIns="0" bIns="0" anchor="t"/>
          <a:lstStyle/>
          <a:p>
            <a:pPr marL="0" marR="0" indent="0" algn="l">
              <a:lnSpc>
                <a:spcPts val="1600"/>
              </a:lnSpc>
              <a:spcAft>
                <a:spcPts val="0"/>
              </a:spcAft>
            </a:pPr>
            <a:r>
              <a:rPr lang="de-DE" sz="1400" b="1" spc="0">
                <a:solidFill>
                  <a:srgbClr val="000000"/>
                </a:solidFill>
                <a:latin typeface="Arial" panose="02020603050405020304" pitchFamily="2"/>
              </a:rPr>
              <a:t>Allgemeine Bestimmungen </a:t>
            </a:r>
          </a:p>
          <a:p>
            <a:pPr marL="228600" marR="320040" indent="228600" algn="l">
              <a:lnSpc>
                <a:spcPts val="1100"/>
              </a:lnSpc>
              <a:spcBef>
                <a:spcPts val="1090"/>
              </a:spcBef>
              <a:spcAft>
                <a:spcPts val="0"/>
              </a:spcAft>
              <a:buFont typeface="Arial"/>
              <a:buAutoNum type="arabicPeriod"/>
            </a:pPr>
            <a:r>
              <a:rPr lang="de-DE" sz="950" spc="0">
                <a:solidFill>
                  <a:srgbClr val="000000"/>
                </a:solidFill>
                <a:latin typeface="Arial" panose="02020603050405020304" pitchFamily="2"/>
              </a:rPr>
              <a:t>Teilnahmeberechtigt sind Mitglieder, die 2024 im Schützengau Bad Tölz stammversichert und mit dem Stichtag 01. März 2024 bei der Gau EDV-Verwaltung oder bei einer Gesellschaft des Gaus Bad Tölz gemeldet und Mitglied sind, sowie besonders geladene Gäste. Es kann nur für den Stammverein geschossen werden. </a:t>
            </a:r>
          </a:p>
          <a:p>
            <a:pPr marL="228600" marR="4572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Schützen, die nicht im Besitz eines gültigen BSSB-Schützenausweises sind, haben eine Tagesversicherung zu lösen. </a:t>
            </a:r>
          </a:p>
          <a:p>
            <a:pPr marL="228600" marR="0" indent="228600" algn="l">
              <a:lnSpc>
                <a:spcPts val="1100"/>
              </a:lnSpc>
              <a:spcBef>
                <a:spcPts val="1080"/>
              </a:spcBef>
              <a:spcAft>
                <a:spcPts val="0"/>
              </a:spcAft>
              <a:buFont typeface="Arial"/>
              <a:buAutoNum type="arabicPeriod"/>
            </a:pPr>
            <a:r>
              <a:rPr lang="de-DE" sz="950" spc="0">
                <a:solidFill>
                  <a:srgbClr val="000000"/>
                </a:solidFill>
                <a:latin typeface="Arial" panose="02020603050405020304" pitchFamily="2"/>
              </a:rPr>
              <a:t>Jeder am Stand abgegebene Schuss ist gültig. Mit dem Luftgewehr darf pro Scheibe nur ein Schuss, mit der Luftpistole dürfen pro Scheibe bis zu 5 Schuss abgegeben werden. </a:t>
            </a:r>
          </a:p>
          <a:p>
            <a:pPr marL="228600" marR="27432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Das Schießen wird mit Selbstbedienung durchgeführt. Beanstandungen sind sofort der Standaufsicht zu melden. </a:t>
            </a:r>
          </a:p>
          <a:p>
            <a:pPr marL="228600" marR="0" indent="228600" algn="l">
              <a:lnSpc>
                <a:spcPts val="1100"/>
              </a:lnSpc>
              <a:spcBef>
                <a:spcPts val="1075"/>
              </a:spcBef>
              <a:spcAft>
                <a:spcPts val="0"/>
              </a:spcAft>
              <a:buFont typeface="Arial"/>
              <a:buAutoNum type="arabicPeriod"/>
            </a:pPr>
            <a:r>
              <a:rPr lang="de-DE" sz="950" spc="0">
                <a:solidFill>
                  <a:srgbClr val="000000"/>
                </a:solidFill>
                <a:latin typeface="Arial" panose="02020603050405020304" pitchFamily="2"/>
              </a:rPr>
              <a:t>Beim Verlassen des Schießstandes müssen sämtliche Scheiben, ob beschossen oder nicht beschossen, bei der Aufsicht abgegeben werden. </a:t>
            </a:r>
          </a:p>
          <a:p>
            <a:pPr marL="228600" marR="22860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Für die Durchführung des Schießens ist die Schießordnung des BSSB und die Sportordnung des DSB in ihrer neuesten Fassung maßgebend. In allen nicht vorhergesehenen Fällen und etwaigen Differenzen entscheidet das Schützenmeisteramt unter Ausschluss des Rechtsweges. </a:t>
            </a:r>
          </a:p>
          <a:p>
            <a:pPr marL="228600" marR="274320" indent="228600" algn="l">
              <a:lnSpc>
                <a:spcPts val="1100"/>
              </a:lnSpc>
              <a:spcBef>
                <a:spcPts val="1095"/>
              </a:spcBef>
              <a:spcAft>
                <a:spcPts val="0"/>
              </a:spcAft>
              <a:buFont typeface="Arial"/>
              <a:buAutoNum type="arabicPeriod"/>
            </a:pPr>
            <a:r>
              <a:rPr lang="de-DE" sz="950" spc="0">
                <a:solidFill>
                  <a:srgbClr val="000000"/>
                </a:solidFill>
                <a:latin typeface="Arial" panose="02020603050405020304" pitchFamily="2"/>
              </a:rPr>
              <a:t>Reklamationen sind nur bei der Standaufsicht vor dem Verlassen des Standes möglich. Die Auswertung erfolgt mit elektronischer Ring- und Teilermessmaschine. Bei Ring- bzw. Teilergleichheit entscheidet die bessere Deckserie bzw. das bessere Deckblattl. </a:t>
            </a:r>
          </a:p>
          <a:p>
            <a:pPr marL="228600" marR="365760" indent="0" algn="l">
              <a:lnSpc>
                <a:spcPts val="1100"/>
              </a:lnSpc>
              <a:spcBef>
                <a:spcPts val="0"/>
              </a:spcBef>
              <a:spcAft>
                <a:spcPts val="0"/>
              </a:spcAft>
            </a:pPr>
            <a:r>
              <a:rPr lang="de-DE" sz="950" spc="0">
                <a:solidFill>
                  <a:srgbClr val="000000"/>
                </a:solidFill>
                <a:latin typeface="Arial" panose="02020603050405020304" pitchFamily="2"/>
              </a:rPr>
              <a:t>Einsprüche jeder Art sind innerhalb von 14 Tagen nach der Preisverteilung schriftlich - mit 10,00 Euro Einspruchsgebühr - zu richten an: 1. Schützenmeister Josef Orterer, Berg 4, 83676 Jachenau. </a:t>
            </a:r>
          </a:p>
          <a:p>
            <a:pPr marL="228600" marR="9144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Jeder Schütze wird gebeten, bei Beobachtung von Unregelmäßigkeiten sofort der Schießaufsicht Mitteilung zu machen. Unregelmäßigkeiten, auch der Versuch von solchen, ziehen den sofortigen Ausschluss vom Schießen mit Preisverlust nach sich. </a:t>
            </a:r>
          </a:p>
          <a:p>
            <a:pPr marL="228600" marR="0" indent="228600" algn="l">
              <a:lnSpc>
                <a:spcPts val="1100"/>
              </a:lnSpc>
              <a:spcBef>
                <a:spcPts val="1095"/>
              </a:spcBef>
              <a:spcAft>
                <a:spcPts val="0"/>
              </a:spcAft>
              <a:buFont typeface="Arial"/>
              <a:buAutoNum type="arabicPeriod"/>
            </a:pPr>
            <a:r>
              <a:rPr lang="de-DE" sz="950" spc="-5">
                <a:solidFill>
                  <a:srgbClr val="000000"/>
                </a:solidFill>
                <a:latin typeface="Arial" panose="02020603050405020304" pitchFamily="2"/>
              </a:rPr>
              <a:t>Jeder Schütze hat seine Scheibenpakete vor dem Beschuss auf Vollständigkeit zu prüfen. Nach Beendigung des Schießens und Verlassen des Standes sind die beschossenen Scheiben im Scheibenpaket bei der Aufsicht abzugeben. Angeschossene Scheibenstreifen werden beim Auswerten entwertet.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Allgemeines: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Für die Disziplin NICHT Aufgelegt bzw. Freistehend sind </a:t>
            </a:r>
            <a:r>
              <a:rPr lang="de-DE" sz="950" b="1" spc="0">
                <a:solidFill>
                  <a:srgbClr val="000000"/>
                </a:solidFill>
                <a:latin typeface="Arial" panose="02020603050405020304" pitchFamily="2"/>
              </a:rPr>
              <a:t>keine </a:t>
            </a:r>
            <a:r>
              <a:rPr lang="de-DE" sz="950" spc="0">
                <a:solidFill>
                  <a:srgbClr val="000000"/>
                </a:solidFill>
                <a:latin typeface="Arial" panose="02020603050405020304" pitchFamily="2"/>
              </a:rPr>
              <a:t>Hilfsmittel zulässig, außer ein Eintrag im </a:t>
            </a:r>
          </a:p>
          <a:p>
            <a:pPr marL="228600" marR="0" indent="0" algn="l">
              <a:lnSpc>
                <a:spcPts val="1100"/>
              </a:lnSpc>
              <a:spcBef>
                <a:spcPts val="10"/>
              </a:spcBef>
              <a:spcAft>
                <a:spcPts val="0"/>
              </a:spcAft>
            </a:pPr>
            <a:r>
              <a:rPr lang="de-DE" sz="950" spc="0">
                <a:solidFill>
                  <a:srgbClr val="000000"/>
                </a:solidFill>
                <a:latin typeface="Arial" panose="02020603050405020304" pitchFamily="2"/>
              </a:rPr>
              <a:t>Schützenpass erlaubt dies. Optische Zielhilfen können gemäß Sportordnung verwendet werden.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Anschlagsart Luftgewehr aufgelegt: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Die Anschlagsart Luftgewehr aufgelegt darf von Schützinnen und Schützen ausgeübt werden, die vor dem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01.01.1974 geboren sind. Tiefschüsse (Teiler) werden mit dem Faktor 1,8 multiplizert. </a:t>
            </a:r>
          </a:p>
          <a:p>
            <a:pPr marL="228600" marR="0" indent="0" algn="l">
              <a:lnSpc>
                <a:spcPts val="1100"/>
              </a:lnSpc>
              <a:spcBef>
                <a:spcPts val="45"/>
              </a:spcBef>
              <a:spcAft>
                <a:spcPts val="0"/>
              </a:spcAft>
            </a:pPr>
            <a:r>
              <a:rPr lang="de-DE" sz="950" spc="0">
                <a:solidFill>
                  <a:srgbClr val="000000"/>
                </a:solidFill>
                <a:latin typeface="Arial" panose="02020603050405020304" pitchFamily="2"/>
              </a:rPr>
              <a:t>Die Teilnehmer sind für ihre Hilfsmittel selbst verantwortlich.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Anschlagsart Luftpistole aufgelegt: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Die Anschlagsart Luftpistole aufgelegt darf von Schützinnen und Schützen ausgeübt werden, die vor dem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01.01.1974 geboren sind. Tiefschüsse (Teiler) werden mit dem Faktor 1,8 multiplizert.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Die Teilnehmer sind für ihre Hilfsmittel selbst verantwortlich. </a:t>
            </a:r>
          </a:p>
          <a:p>
            <a:pPr marL="228600" marR="91440" indent="228600" algn="l">
              <a:lnSpc>
                <a:spcPts val="1100"/>
              </a:lnSpc>
              <a:spcBef>
                <a:spcPts val="1115"/>
              </a:spcBef>
              <a:spcAft>
                <a:spcPts val="0"/>
              </a:spcAft>
              <a:buFont typeface="Arial"/>
              <a:buAutoNum type="arabicPeriod"/>
            </a:pPr>
            <a:r>
              <a:rPr lang="de-DE" sz="950" spc="-5">
                <a:solidFill>
                  <a:srgbClr val="000000"/>
                </a:solidFill>
                <a:latin typeface="Arial" panose="02020603050405020304" pitchFamily="2"/>
              </a:rPr>
              <a:t>Für Kinder unter 12 Jahren muss eine Ausnahmegenehmigung vom zuständigen Landratsamt vorgelegt werden. Das Kind muss bei Schießbeginn mindestens 10 Jahre alt sein. Erst wenn die Ausnahmegenehmigung vorgelegt wird, und das Kind in Begleitung eines Erziehungsberechtigten oder eines Aufsichtsberechtigten ist, darf das Kind schießen. Verantwortlich ist die begleitende Aufsichtsperson! Für 12- und 13-jährige ist die Einverständniserklärung oder die Anwesenheit eines Erziehungsberechtigten ausreichend. Die SG Gemütlichkeit Jachenau übernimmt keine Haftung bzw. keine Aufsichtspflicht. </a:t>
            </a:r>
          </a:p>
          <a:p>
            <a:pPr marL="228600" marR="13716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Mit der Teilnahme unterwirft sich der Schütze der SpO des DSB, der Schießordnung des BSSB sowie den allgemeinen Bestimmungen der Ausschreibung und erklärt sich damit einverstanden, dass seine persönlichen Daten für die Preisermittlung verarbeitet werden. Zudem erklärt sich der Schütze einverstanden, dass seine Daten (Name, Vorname, Altersklasse, Vereinszugehörigkeit) für das Preisträgerverzeichnis und in entsprechenden Medien, veröffentlicht werden (inkl. Fotos). </a:t>
            </a:r>
          </a:p>
          <a:p>
            <a:pPr marL="228600" marR="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Zur Preisvergabe am Festtag: Bei Nichtanwesenheit der Preisträger auf den Gauscheiben werden die Preise von einem neutralen Ausschuss ausgewählt und an ein Mitglied der betreffenden Gesellschaft übergeben. Die einzelnen Geldpreise der restlichen Scheibengattungen werden am Tag der Preisverteilung gebündelt an einen offiziellen Vereinsvertreter übergeben, welcher die weitere Verteilung auf die einzelnen Gewinner in seinem Verein vornimmt. </a:t>
            </a:r>
          </a:p>
          <a:p>
            <a:pPr marL="228600" marR="0" indent="228600" algn="l">
              <a:lnSpc>
                <a:spcPts val="1000"/>
              </a:lnSpc>
              <a:spcBef>
                <a:spcPts val="1105"/>
              </a:spcBef>
              <a:spcAft>
                <a:spcPts val="0"/>
              </a:spcAft>
              <a:buFont typeface="Arial"/>
              <a:buAutoNum type="arabicPeriod"/>
            </a:pPr>
            <a:r>
              <a:rPr lang="de-DE" sz="950" spc="0">
                <a:solidFill>
                  <a:srgbClr val="000000"/>
                </a:solidFill>
                <a:latin typeface="Arial" panose="02020603050405020304" pitchFamily="2"/>
              </a:rPr>
              <a:t>Mit der Lösung der Einlage erkennt der Schütze die Bedingungen an. </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layout 7">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62585" y="596900"/>
            <a:ext cx="6858000" cy="335915"/>
          </a:xfrm>
          <a:prstGeom prst="rect">
            <a:avLst/>
          </a:prstGeom>
          <a:noFill/>
          <a:ln w="8890" cmpd="sng">
            <a:solidFill>
              <a:srgbClr val="000000"/>
            </a:solidFill>
            <a:prstDash val="solid"/>
          </a:ln>
        </p:spPr>
        <p:txBody>
          <a:bodyPr vert="horz" lIns="0" tIns="65405" rIns="0" bIns="0" anchor="t"/>
          <a:lstStyle/>
          <a:p>
            <a:pPr marL="0" marR="0" indent="0" algn="ctr">
              <a:lnSpc>
                <a:spcPts val="1600"/>
              </a:lnSpc>
              <a:spcAft>
                <a:spcPts val="400"/>
              </a:spcAft>
            </a:pPr>
            <a:r>
              <a:rPr lang="de-DE" sz="1350" b="1" i="1" spc="20">
                <a:solidFill>
                  <a:srgbClr val="000000"/>
                </a:solidFill>
                <a:latin typeface="Arial" panose="02020603050405020304" pitchFamily="2"/>
              </a:rPr>
              <a:t>Meisterschaften des Schützengaus Bad Tölz (Luftgewehr und Luftpistole) </a:t>
            </a:r>
          </a:p>
        </p:txBody>
      </p:sp>
      <p:sp>
        <p:nvSpPr>
          <p:cNvPr id="3" name="Textplatzhalter 2"/>
          <p:cNvSpPr>
            <a:spLocks noGrp="1"/>
          </p:cNvSpPr>
          <p:nvPr>
            <p:ph type="body" idx="10"/>
          </p:nvPr>
        </p:nvSpPr>
        <p:spPr>
          <a:xfrm>
            <a:off x="362585" y="932815"/>
            <a:ext cx="6858000" cy="1529715"/>
          </a:xfrm>
          <a:prstGeom prst="rect">
            <a:avLst/>
          </a:prstGeom>
          <a:noFill/>
          <a:ln w="8890" cmpd="sng">
            <a:solidFill>
              <a:srgbClr val="000000"/>
            </a:solidFill>
            <a:prstDash val="solid"/>
          </a:ln>
        </p:spPr>
        <p:txBody>
          <a:bodyPr vert="horz" lIns="0" tIns="0" rIns="0" bIns="0" anchor="t"/>
          <a:lstStyle/>
          <a:p>
            <a:pPr marL="91440" marR="0" indent="0" algn="l">
              <a:lnSpc>
                <a:spcPts val="1000"/>
              </a:lnSpc>
              <a:spcAft>
                <a:spcPts val="0"/>
              </a:spcAft>
            </a:pPr>
            <a:r>
              <a:rPr lang="de-DE" sz="900" b="1" i="1" spc="20">
                <a:solidFill>
                  <a:srgbClr val="000000"/>
                </a:solidFill>
                <a:latin typeface="Arial" panose="02020603050405020304" pitchFamily="2"/>
              </a:rPr>
              <a:t>A) Grundsätzliches zu den Meisterschaften neben den Allgemeinen Bestimmungen zum Gauschießen: </a:t>
            </a:r>
          </a:p>
          <a:p>
            <a:pPr marL="320040" marR="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Der Schütze muss nach "Ziffer 1 der Allgemeinen Bestimmungen zum Gauschießen" teilnahmeberechtigt sein. </a:t>
            </a:r>
          </a:p>
          <a:p>
            <a:pPr marL="320040" marR="18288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Die Ergebnisse der Einzelmeisterschaft werden gleichzeitig für die Mannschaft gewertet. Die Meisterschaft kann nur für den Stammverein geschossen werden. </a:t>
            </a:r>
          </a:p>
          <a:p>
            <a:pPr marL="320040" marR="228600" indent="228600" algn="l">
              <a:lnSpc>
                <a:spcPts val="1100"/>
              </a:lnSpc>
              <a:spcBef>
                <a:spcPts val="0"/>
              </a:spcBef>
              <a:spcAft>
                <a:spcPts val="0"/>
              </a:spcAft>
              <a:buFont typeface="Symbol"/>
              <a:buChar char="·"/>
            </a:pPr>
            <a:r>
              <a:rPr lang="de-DE" sz="950" spc="0">
                <a:solidFill>
                  <a:srgbClr val="000000"/>
                </a:solidFill>
                <a:latin typeface="Arial" panose="02020603050405020304" pitchFamily="2"/>
              </a:rPr>
              <a:t>Es sind 30 Schuss auf Sonderkarte unter Aufsicht zu schießen. Max. Schusszeit: 45 Minuten ohne Unterbrechung. Für die Eintragung von Beginn und Ende der Schusszeit auf der Sonderkarte durch die Aufsicht ist der Schütze selbst verantwortlich. Diese 30 Schuss sind als Punktscheibe zu schießen und sind mit Meister kombiniert. </a:t>
            </a:r>
          </a:p>
          <a:p>
            <a:pPr marL="320040" marR="50292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Mannschaftsmeldungen und -änderungen sind noch möglich, bevor der 1. Mannschaftsschütze die Meisterschaft beginnt. </a:t>
            </a:r>
          </a:p>
          <a:p>
            <a:pPr marL="320040" marR="822960" indent="228600" algn="l">
              <a:lnSpc>
                <a:spcPts val="1100"/>
              </a:lnSpc>
              <a:spcBef>
                <a:spcPts val="0"/>
              </a:spcBef>
              <a:spcAft>
                <a:spcPts val="0"/>
              </a:spcAft>
              <a:buFont typeface="Symbol"/>
              <a:buChar char="·"/>
            </a:pPr>
            <a:r>
              <a:rPr lang="de-DE" sz="950" spc="0">
                <a:solidFill>
                  <a:srgbClr val="000000"/>
                </a:solidFill>
                <a:latin typeface="Arial" panose="02020603050405020304" pitchFamily="2"/>
              </a:rPr>
              <a:t>Die schriftlichen, namentlichen Einzelmeldungen sind per Mail zu richten an </a:t>
            </a:r>
            <a:r>
              <a:rPr lang="de-DE" sz="900" b="1" i="1" u="sng" spc="0">
                <a:solidFill>
                  <a:srgbClr val="0000FF"/>
                </a:solidFill>
                <a:latin typeface="Arial" panose="02020603050405020304" pitchFamily="2"/>
              </a:rPr>
              <a:t>anmeldung@sg-jachenau.de</a:t>
            </a:r>
            <a:r>
              <a:rPr lang="de-DE" sz="950" spc="0">
                <a:solidFill>
                  <a:srgbClr val="000000"/>
                </a:solidFill>
                <a:latin typeface="Arial" panose="02020603050405020304" pitchFamily="2"/>
              </a:rPr>
              <a:t>- Formulare können unter </a:t>
            </a:r>
            <a:r>
              <a:rPr lang="de-DE" sz="900" b="1" i="1" u="sng" spc="0">
                <a:solidFill>
                  <a:srgbClr val="0000FF"/>
                </a:solidFill>
                <a:latin typeface="Arial" panose="02020603050405020304" pitchFamily="2"/>
              </a:rPr>
              <a:t>www.sg-jachenau.de</a:t>
            </a:r>
            <a:r>
              <a:rPr lang="de-DE" sz="950" spc="0">
                <a:solidFill>
                  <a:srgbClr val="000000"/>
                </a:solidFill>
                <a:latin typeface="Arial" panose="02020603050405020304" pitchFamily="2"/>
              </a:rPr>
              <a:t>heruntergeladen werden. </a:t>
            </a:r>
          </a:p>
        </p:txBody>
      </p:sp>
      <p:sp>
        <p:nvSpPr>
          <p:cNvPr id="4" name="Textplatzhalter 3"/>
          <p:cNvSpPr>
            <a:spLocks noGrp="1"/>
          </p:cNvSpPr>
          <p:nvPr>
            <p:ph type="body" idx="10"/>
          </p:nvPr>
        </p:nvSpPr>
        <p:spPr>
          <a:xfrm>
            <a:off x="362585" y="2462530"/>
            <a:ext cx="3420110" cy="7909560"/>
          </a:xfrm>
          <a:prstGeom prst="rect">
            <a:avLst/>
          </a:prstGeom>
          <a:noFill/>
          <a:ln w="8890" cmpd="sng">
            <a:solidFill>
              <a:srgbClr val="000000"/>
            </a:solidFill>
            <a:prstDash val="solid"/>
          </a:ln>
        </p:spPr>
        <p:txBody>
          <a:bodyPr vert="horz" lIns="0" tIns="147320" rIns="0" bIns="0" anchor="t"/>
          <a:lstStyle/>
          <a:p>
            <a:pPr marL="91440" marR="0" indent="0" algn="l">
              <a:lnSpc>
                <a:spcPts val="1200"/>
              </a:lnSpc>
              <a:spcAft>
                <a:spcPts val="0"/>
              </a:spcAft>
            </a:pPr>
            <a:r>
              <a:rPr lang="de-DE" sz="1050" b="1" i="1" spc="0">
                <a:solidFill>
                  <a:srgbClr val="000000"/>
                </a:solidFill>
                <a:latin typeface="Arial" panose="02020603050405020304" pitchFamily="2"/>
              </a:rPr>
              <a:t>Einzelmeisterschaft </a:t>
            </a:r>
          </a:p>
          <a:p>
            <a:pPr marL="91440" marR="0" indent="0" algn="l">
              <a:lnSpc>
                <a:spcPts val="1100"/>
              </a:lnSpc>
              <a:spcBef>
                <a:spcPts val="0"/>
              </a:spcBef>
              <a:spcAft>
                <a:spcPts val="0"/>
              </a:spcAft>
            </a:pPr>
            <a:r>
              <a:rPr lang="de-DE" sz="1000" spc="-5">
                <a:solidFill>
                  <a:srgbClr val="000000"/>
                </a:solidFill>
                <a:latin typeface="Arial" panose="02020603050405020304" pitchFamily="2"/>
              </a:rPr>
              <a:t>(Bedingungen jeweils wie unter Buchstabe A) </a:t>
            </a:r>
          </a:p>
          <a:p>
            <a:pPr marL="91440" marR="91440" indent="137160" algn="l">
              <a:lnSpc>
                <a:spcPts val="1200"/>
              </a:lnSpc>
              <a:spcBef>
                <a:spcPts val="1160"/>
              </a:spcBef>
              <a:spcAft>
                <a:spcPts val="0"/>
              </a:spcAft>
              <a:buFont typeface="Arial"/>
              <a:buAutoNum type="alphaUcPeriod" startAt="2"/>
            </a:pPr>
            <a:r>
              <a:rPr lang="de-DE" sz="1000" b="1" i="1" spc="-15">
                <a:solidFill>
                  <a:srgbClr val="000000"/>
                </a:solidFill>
                <a:latin typeface="Arial" panose="02020603050405020304" pitchFamily="2"/>
              </a:rPr>
              <a:t>Meisterschaften des Gaus für Schützenklasse </a:t>
            </a:r>
            <a:r>
              <a:rPr lang="de-DE" sz="1000" spc="-15">
                <a:solidFill>
                  <a:srgbClr val="000000"/>
                </a:solidFill>
                <a:latin typeface="Arial" panose="02020603050405020304" pitchFamily="2"/>
              </a:rPr>
              <a:t>(männlich, geboren zwischen 01.01.1979 und 31.12.2003) Die 5 besten Schützen bei LG und die besten 3 Schützen bei LP erhalten je ein Meisterschaftsabzeichen. </a:t>
            </a:r>
          </a:p>
          <a:p>
            <a:pPr marL="91440" marR="91440" indent="137160" algn="l">
              <a:lnSpc>
                <a:spcPts val="1200"/>
              </a:lnSpc>
              <a:spcBef>
                <a:spcPts val="10"/>
              </a:spcBef>
              <a:spcAft>
                <a:spcPts val="0"/>
              </a:spcAft>
              <a:buFont typeface="Arial"/>
              <a:buAutoNum type="alphaUcPeriod"/>
            </a:pPr>
            <a:r>
              <a:rPr lang="de-DE" sz="1000" b="1" i="1" spc="-10">
                <a:solidFill>
                  <a:srgbClr val="000000"/>
                </a:solidFill>
                <a:latin typeface="Arial" panose="02020603050405020304" pitchFamily="2"/>
              </a:rPr>
              <a:t>Meisterschaften des Gaus für Altschützenklasse </a:t>
            </a:r>
            <a:r>
              <a:rPr lang="de-DE" sz="1000" spc="-10">
                <a:solidFill>
                  <a:srgbClr val="000000"/>
                </a:solidFill>
                <a:latin typeface="Arial" panose="02020603050405020304" pitchFamily="2"/>
              </a:rPr>
              <a:t>(männlich, geboren zwischen 01.01.1964 und 31.12.1978) Die besten 3 Schützen bei LG und LP erhalten je ein Meisterschaftsabzeichen. </a:t>
            </a:r>
          </a:p>
          <a:p>
            <a:pPr marL="91440" marR="411480" indent="137160" algn="l">
              <a:lnSpc>
                <a:spcPts val="1100"/>
              </a:lnSpc>
              <a:spcBef>
                <a:spcPts val="0"/>
              </a:spcBef>
              <a:spcAft>
                <a:spcPts val="0"/>
              </a:spcAft>
              <a:buFont typeface="Arial"/>
              <a:buAutoNum type="alphaUcPeriod"/>
            </a:pPr>
            <a:r>
              <a:rPr lang="de-DE" sz="1000" b="1" i="1" spc="-5">
                <a:solidFill>
                  <a:srgbClr val="000000"/>
                </a:solidFill>
                <a:latin typeface="Arial" panose="02020603050405020304" pitchFamily="2"/>
              </a:rPr>
              <a:t>Meisterschaften des Gaus für Seniorenklasse </a:t>
            </a:r>
            <a:r>
              <a:rPr lang="de-DE" sz="1000" spc="-5">
                <a:solidFill>
                  <a:srgbClr val="000000"/>
                </a:solidFill>
                <a:latin typeface="Arial" panose="02020603050405020304" pitchFamily="2"/>
              </a:rPr>
              <a:t>(männlich, geboren 31.12.1963 oder früher) </a:t>
            </a:r>
          </a:p>
          <a:p>
            <a:pPr marL="91440" marR="411480" indent="0" algn="l">
              <a:lnSpc>
                <a:spcPts val="1200"/>
              </a:lnSpc>
              <a:spcBef>
                <a:spcPts val="5"/>
              </a:spcBef>
              <a:spcAft>
                <a:spcPts val="0"/>
              </a:spcAft>
            </a:pPr>
            <a:r>
              <a:rPr lang="de-DE" sz="1000" spc="0">
                <a:solidFill>
                  <a:srgbClr val="000000"/>
                </a:solidFill>
                <a:latin typeface="Arial" panose="02020603050405020304" pitchFamily="2"/>
              </a:rPr>
              <a:t>Die besten 3 Schützen bei LG und der Beste bei LP erhalten je ein Meisterschaftsabzeichen. </a:t>
            </a:r>
          </a:p>
          <a:p>
            <a:pPr marL="91440" marR="13716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Damenklasse </a:t>
            </a:r>
            <a:r>
              <a:rPr lang="de-DE" sz="1000" spc="-10">
                <a:solidFill>
                  <a:srgbClr val="000000"/>
                </a:solidFill>
                <a:latin typeface="Arial" panose="02020603050405020304" pitchFamily="2"/>
              </a:rPr>
              <a:t>(weiblich, geboren zwischen 01.01.1979 und 31.12.2003) Die besten 3 Schützinnen bei LG und LP erhalten je ein Meisterschaftsabzeichen. </a:t>
            </a:r>
          </a:p>
          <a:p>
            <a:pPr marL="91440" marR="320040" indent="0" algn="l">
              <a:lnSpc>
                <a:spcPts val="1200"/>
              </a:lnSpc>
              <a:spcBef>
                <a:spcPts val="5"/>
              </a:spcBef>
              <a:spcAft>
                <a:spcPts val="0"/>
              </a:spcAft>
            </a:pPr>
            <a:r>
              <a:rPr lang="de-DE" sz="1000" spc="0">
                <a:solidFill>
                  <a:srgbClr val="000000"/>
                </a:solidFill>
                <a:latin typeface="Arial" panose="02020603050405020304" pitchFamily="2"/>
              </a:rPr>
              <a:t>Bei LP wird die Damenaltersklasse (Buchstabe F) hier einbezogen. </a:t>
            </a:r>
          </a:p>
          <a:p>
            <a:pPr marL="91440" marR="228600" indent="13716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Meisterschaften des Gaus für Damenaltersklasse </a:t>
            </a:r>
            <a:r>
              <a:rPr lang="de-DE" sz="1000" spc="0">
                <a:solidFill>
                  <a:srgbClr val="000000"/>
                </a:solidFill>
                <a:latin typeface="Arial" panose="02020603050405020304" pitchFamily="2"/>
              </a:rPr>
              <a:t>(weiblich, geboren 31.12.1978 oder früher) Die besten 3 Schützinnen bei LG erhalten je ein Meisterschaftsabzeichen. </a:t>
            </a:r>
          </a:p>
          <a:p>
            <a:pPr marL="91440" marR="685800" indent="0" algn="l">
              <a:lnSpc>
                <a:spcPts val="1200"/>
              </a:lnSpc>
              <a:spcBef>
                <a:spcPts val="5"/>
              </a:spcBef>
              <a:spcAft>
                <a:spcPts val="0"/>
              </a:spcAft>
            </a:pPr>
            <a:r>
              <a:rPr lang="de-DE" sz="1000" spc="-10">
                <a:solidFill>
                  <a:srgbClr val="000000"/>
                </a:solidFill>
                <a:latin typeface="Arial" panose="02020603050405020304" pitchFamily="2"/>
              </a:rPr>
              <a:t>LP wird die Meisterschaft bei der Damenklasse mitgewertet.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Juniorenklasse </a:t>
            </a:r>
            <a:r>
              <a:rPr lang="de-DE" sz="1000" spc="-10">
                <a:solidFill>
                  <a:srgbClr val="000000"/>
                </a:solidFill>
                <a:latin typeface="Arial" panose="02020603050405020304" pitchFamily="2"/>
              </a:rPr>
              <a:t>(weiblich oder männlich, geboren zwischen 01.01.2004 und 31.12.2007) </a:t>
            </a:r>
          </a:p>
          <a:p>
            <a:pPr marL="91440" marR="228600" indent="0" algn="l">
              <a:lnSpc>
                <a:spcPts val="1200"/>
              </a:lnSpc>
              <a:spcBef>
                <a:spcPts val="5"/>
              </a:spcBef>
              <a:spcAft>
                <a:spcPts val="0"/>
              </a:spcAft>
            </a:pPr>
            <a:r>
              <a:rPr lang="de-DE" sz="1000" spc="0">
                <a:solidFill>
                  <a:srgbClr val="000000"/>
                </a:solidFill>
                <a:latin typeface="Arial" panose="02020603050405020304" pitchFamily="2"/>
              </a:rPr>
              <a:t>Die besten 3 bei LG und der/die Beste bei LP erhalten je ein Meisterschaftsabzeichen.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Jugendklasse </a:t>
            </a:r>
            <a:r>
              <a:rPr lang="de-DE" sz="1000" spc="-10">
                <a:solidFill>
                  <a:srgbClr val="000000"/>
                </a:solidFill>
                <a:latin typeface="Arial" panose="02020603050405020304" pitchFamily="2"/>
              </a:rPr>
              <a:t>(weiblich oder männlich, geboren zwischen 01.01.2008 und 31.12.2009) </a:t>
            </a:r>
          </a:p>
          <a:p>
            <a:pPr marL="91440" marR="228600" indent="0" algn="l">
              <a:lnSpc>
                <a:spcPts val="1100"/>
              </a:lnSpc>
              <a:spcBef>
                <a:spcPts val="0"/>
              </a:spcBef>
              <a:spcAft>
                <a:spcPts val="0"/>
              </a:spcAft>
            </a:pPr>
            <a:r>
              <a:rPr lang="de-DE" sz="1000" spc="-15">
                <a:solidFill>
                  <a:srgbClr val="000000"/>
                </a:solidFill>
                <a:latin typeface="Arial" panose="02020603050405020304" pitchFamily="2"/>
              </a:rPr>
              <a:t>Die besten 3 bei LG und die besten 3 aus Jugend und Schüler bei LP erhalten je ein Meisterschaftsabzeichen.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Schülerklasse </a:t>
            </a:r>
            <a:r>
              <a:rPr lang="de-DE" sz="1000" spc="-10">
                <a:solidFill>
                  <a:srgbClr val="000000"/>
                </a:solidFill>
                <a:latin typeface="Arial" panose="02020603050405020304" pitchFamily="2"/>
              </a:rPr>
              <a:t>(weiblich oder männlich, geboren zwischen 01.01.2010 und 31.12.2012) </a:t>
            </a:r>
          </a:p>
          <a:p>
            <a:pPr marL="91440" marR="228600" indent="0" algn="l">
              <a:lnSpc>
                <a:spcPts val="1200"/>
              </a:lnSpc>
              <a:spcBef>
                <a:spcPts val="5"/>
              </a:spcBef>
              <a:spcAft>
                <a:spcPts val="0"/>
              </a:spcAft>
            </a:pPr>
            <a:r>
              <a:rPr lang="de-DE" sz="1000" spc="-15">
                <a:solidFill>
                  <a:srgbClr val="000000"/>
                </a:solidFill>
                <a:latin typeface="Arial" panose="02020603050405020304" pitchFamily="2"/>
              </a:rPr>
              <a:t>Die besten 3 bei LG und die besten 3 aus Jugend und Schüler bei LP erhalten je ein Meisterschaftsabzeichen. Die besten 5 in beiden Bereichen erhalten Urkunden. </a:t>
            </a:r>
          </a:p>
          <a:p>
            <a:pPr marL="91440" marR="228600" indent="137160" algn="l">
              <a:lnSpc>
                <a:spcPts val="1200"/>
              </a:lnSpc>
              <a:spcBef>
                <a:spcPts val="10"/>
              </a:spcBef>
              <a:spcAft>
                <a:spcPts val="0"/>
              </a:spcAft>
              <a:buFont typeface="Arial"/>
              <a:buAutoNum type="alphaUcPeriod"/>
            </a:pPr>
            <a:r>
              <a:rPr lang="de-DE" sz="1000" b="1" i="1" spc="-20">
                <a:solidFill>
                  <a:srgbClr val="000000"/>
                </a:solidFill>
                <a:latin typeface="Arial" panose="02020603050405020304" pitchFamily="2"/>
              </a:rPr>
              <a:t>Meisterschaften des Gaues für Behindertenklasse </a:t>
            </a:r>
            <a:r>
              <a:rPr lang="de-DE" sz="1000" spc="-20">
                <a:solidFill>
                  <a:srgbClr val="000000"/>
                </a:solidFill>
                <a:latin typeface="Arial" panose="02020603050405020304" pitchFamily="2"/>
              </a:rPr>
              <a:t>(ohne Unterscheidung nach Geschlecht und Alter) Nachweis durch Eintrag im BSSB-Ausweis. </a:t>
            </a:r>
          </a:p>
          <a:p>
            <a:pPr marL="91440" marR="137160" indent="0" algn="l">
              <a:lnSpc>
                <a:spcPts val="1100"/>
              </a:lnSpc>
              <a:spcBef>
                <a:spcPts val="0"/>
              </a:spcBef>
              <a:spcAft>
                <a:spcPts val="0"/>
              </a:spcAft>
            </a:pPr>
            <a:r>
              <a:rPr lang="de-DE" sz="1000" spc="-10">
                <a:solidFill>
                  <a:srgbClr val="000000"/>
                </a:solidFill>
                <a:latin typeface="Arial" panose="02020603050405020304" pitchFamily="2"/>
              </a:rPr>
              <a:t>Der/die Beste bei LG erhält ein Meisterschaftsabzeichen. Bei LP wird die Meisterschaft nur in der jeweiligen regulären Altersklasse durchgeführt (Buchstabe B bis I). </a:t>
            </a:r>
          </a:p>
          <a:p>
            <a:pPr marL="91440" marR="137160" indent="13716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Meisterschaft des Gaus für Luftgewehr aufgelegt </a:t>
            </a:r>
            <a:r>
              <a:rPr lang="de-DE" sz="1000" spc="0">
                <a:solidFill>
                  <a:srgbClr val="000000"/>
                </a:solidFill>
                <a:latin typeface="Arial" panose="02020603050405020304" pitchFamily="2"/>
              </a:rPr>
              <a:t>(weiblich oder männlich, geboren 31.12.1973 oder früher) Die besten 3 Schützen erhalten je ein Meisterschaftsabzeichen. </a:t>
            </a:r>
          </a:p>
        </p:txBody>
      </p:sp>
      <p:sp>
        <p:nvSpPr>
          <p:cNvPr id="5" name="Textplatzhalter 4"/>
          <p:cNvSpPr>
            <a:spLocks noGrp="1"/>
          </p:cNvSpPr>
          <p:nvPr>
            <p:ph type="body" idx="10"/>
          </p:nvPr>
        </p:nvSpPr>
        <p:spPr>
          <a:xfrm>
            <a:off x="3782695" y="2462530"/>
            <a:ext cx="3416935" cy="7909560"/>
          </a:xfrm>
          <a:prstGeom prst="rect">
            <a:avLst/>
          </a:prstGeom>
          <a:noFill/>
          <a:ln w="8890" cmpd="sng">
            <a:solidFill>
              <a:srgbClr val="000000"/>
            </a:solidFill>
            <a:prstDash val="solid"/>
          </a:ln>
        </p:spPr>
        <p:txBody>
          <a:bodyPr vert="horz" lIns="0" tIns="147320" rIns="0" bIns="0" anchor="t"/>
          <a:lstStyle/>
          <a:p>
            <a:pPr marL="45720" marR="0" indent="0" algn="l">
              <a:lnSpc>
                <a:spcPts val="1200"/>
              </a:lnSpc>
              <a:spcAft>
                <a:spcPts val="0"/>
              </a:spcAft>
            </a:pPr>
            <a:r>
              <a:rPr lang="de-DE" sz="1050" b="1" i="1" spc="0">
                <a:solidFill>
                  <a:srgbClr val="000000"/>
                </a:solidFill>
                <a:latin typeface="Arial" panose="02020603050405020304" pitchFamily="2"/>
              </a:rPr>
              <a:t>Mannschaftsmeisterschaft </a:t>
            </a:r>
          </a:p>
          <a:p>
            <a:pPr marL="45720" marR="0" indent="0" algn="l">
              <a:lnSpc>
                <a:spcPts val="1100"/>
              </a:lnSpc>
              <a:spcBef>
                <a:spcPts val="0"/>
              </a:spcBef>
              <a:spcAft>
                <a:spcPts val="0"/>
              </a:spcAft>
            </a:pPr>
            <a:r>
              <a:rPr lang="de-DE" sz="1000" spc="0">
                <a:solidFill>
                  <a:srgbClr val="000000"/>
                </a:solidFill>
                <a:latin typeface="Arial" panose="02020603050405020304" pitchFamily="2"/>
              </a:rPr>
              <a:t>(Bedingungen jeweils wie unter Buchstabe A) </a:t>
            </a:r>
          </a:p>
          <a:p>
            <a:pPr marL="45720" marR="411480" indent="182880" algn="l">
              <a:lnSpc>
                <a:spcPts val="1200"/>
              </a:lnSpc>
              <a:spcBef>
                <a:spcPts val="1165"/>
              </a:spcBef>
              <a:spcAft>
                <a:spcPts val="0"/>
              </a:spcAft>
              <a:buFont typeface="Arial"/>
              <a:buAutoNum type="alphaUcPeriod"/>
            </a:pPr>
            <a:r>
              <a:rPr lang="de-DE" sz="1000" b="1" i="1" spc="0">
                <a:solidFill>
                  <a:srgbClr val="000000"/>
                </a:solidFill>
                <a:latin typeface="Arial" panose="02020603050405020304" pitchFamily="2"/>
              </a:rPr>
              <a:t>Schützenklasse </a:t>
            </a:r>
            <a:r>
              <a:rPr lang="de-DE" sz="1000" spc="0">
                <a:solidFill>
                  <a:srgbClr val="000000"/>
                </a:solidFill>
                <a:latin typeface="Arial" panose="02020603050405020304" pitchFamily="2"/>
              </a:rPr>
              <a:t>- Jahrgänge siehe Buchstabe B) Jede Gesellschaft kann Mannschaften mit bis zu 7 Schützen melden. Die 5 besten Schützen jeder Mannschaft werden gewertet. 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41148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Juniorenklasse </a:t>
            </a:r>
            <a:r>
              <a:rPr lang="de-DE" sz="1000" spc="0">
                <a:solidFill>
                  <a:srgbClr val="000000"/>
                </a:solidFill>
                <a:latin typeface="Arial" panose="02020603050405020304" pitchFamily="2"/>
              </a:rPr>
              <a:t>- Jahrgänge siehe Buchstabe G) Jede Gesellschaft kann Mannschaften mit bis zu 5 Schützen melden. Die 3 besten Schützen jeder Mannschaft werden gewertet. 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Jugendklasse </a:t>
            </a:r>
            <a:r>
              <a:rPr lang="de-DE" sz="1000" spc="0">
                <a:solidFill>
                  <a:srgbClr val="000000"/>
                </a:solidFill>
                <a:latin typeface="Arial" panose="02020603050405020304" pitchFamily="2"/>
              </a:rPr>
              <a:t>- Jahrgänge siehe Buchstabe H)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502920" indent="182880" algn="l">
              <a:lnSpc>
                <a:spcPts val="1200"/>
              </a:lnSpc>
              <a:spcBef>
                <a:spcPts val="5"/>
              </a:spcBef>
              <a:spcAft>
                <a:spcPts val="0"/>
              </a:spcAft>
              <a:buFont typeface="Arial"/>
              <a:buAutoNum type="alphaUcPeriod"/>
            </a:pPr>
            <a:r>
              <a:rPr lang="de-DE" sz="1000" b="1" i="1" spc="0">
                <a:solidFill>
                  <a:srgbClr val="000000"/>
                </a:solidFill>
                <a:latin typeface="Arial" panose="02020603050405020304" pitchFamily="2"/>
              </a:rPr>
              <a:t>Schülerklasse </a:t>
            </a:r>
            <a:r>
              <a:rPr lang="de-DE" sz="1000" spc="0">
                <a:solidFill>
                  <a:srgbClr val="000000"/>
                </a:solidFill>
                <a:latin typeface="Arial" panose="02020603050405020304" pitchFamily="2"/>
              </a:rPr>
              <a:t>- Jahrgänge siehe Buchstabe I) Bedingungen wie unter Buchstabe M). </a:t>
            </a:r>
          </a:p>
          <a:p>
            <a:pPr marL="45720" marR="594360" indent="0" algn="l">
              <a:lnSpc>
                <a:spcPts val="1200"/>
              </a:lnSpc>
              <a:spcBef>
                <a:spcPts val="5"/>
              </a:spcBef>
              <a:spcAft>
                <a:spcPts val="0"/>
              </a:spcAft>
            </a:pPr>
            <a:r>
              <a:rPr lang="de-DE" sz="1000" spc="-10">
                <a:solidFill>
                  <a:srgbClr val="000000"/>
                </a:solidFill>
                <a:latin typeface="Arial" panose="02020603050405020304" pitchFamily="2"/>
              </a:rPr>
              <a:t>Die besten 3 Mannschaften erhalten einen Pokal. 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Altschützenklasse </a:t>
            </a:r>
            <a:r>
              <a:rPr lang="de-DE" sz="1000" spc="0">
                <a:solidFill>
                  <a:srgbClr val="000000"/>
                </a:solidFill>
                <a:latin typeface="Arial" panose="02020603050405020304" pitchFamily="2"/>
              </a:rPr>
              <a:t>- Jahrgänge siehe Buchstabe C) </a:t>
            </a:r>
          </a:p>
          <a:p>
            <a:pPr marL="45720" marR="0" indent="0" algn="l">
              <a:lnSpc>
                <a:spcPts val="11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Seniorenklasse </a:t>
            </a:r>
            <a:r>
              <a:rPr lang="de-DE" sz="1000" spc="0">
                <a:solidFill>
                  <a:srgbClr val="000000"/>
                </a:solidFill>
                <a:latin typeface="Arial" panose="02020603050405020304" pitchFamily="2"/>
              </a:rPr>
              <a:t>- Jahrgänge siehe Buchstabe D)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5"/>
              </a:spcBef>
              <a:spcAft>
                <a:spcPts val="0"/>
              </a:spcAft>
              <a:buFont typeface="Arial"/>
              <a:buAutoNum type="alphaUcPeriod"/>
            </a:pPr>
            <a:r>
              <a:rPr lang="de-DE" sz="1000" b="1" i="1" spc="0">
                <a:solidFill>
                  <a:srgbClr val="000000"/>
                </a:solidFill>
                <a:latin typeface="Arial" panose="02020603050405020304" pitchFamily="2"/>
              </a:rPr>
              <a:t>Damenklasse </a:t>
            </a:r>
            <a:r>
              <a:rPr lang="de-DE" sz="1000" spc="0">
                <a:solidFill>
                  <a:srgbClr val="000000"/>
                </a:solidFill>
                <a:latin typeface="Arial" panose="02020603050405020304" pitchFamily="2"/>
              </a:rPr>
              <a:t>- Jahrgänge siehe Buchstabe E) </a:t>
            </a:r>
          </a:p>
          <a:p>
            <a:pPr marL="45720" marR="0" indent="0" algn="l">
              <a:lnSpc>
                <a:spcPts val="12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Damenaltersklasse </a:t>
            </a:r>
            <a:r>
              <a:rPr lang="de-DE" sz="1000" spc="0">
                <a:solidFill>
                  <a:srgbClr val="000000"/>
                </a:solidFill>
                <a:latin typeface="Arial" panose="02020603050405020304" pitchFamily="2"/>
              </a:rPr>
              <a:t>- Jahrgänge siehe Buchstabe F) </a:t>
            </a:r>
          </a:p>
          <a:p>
            <a:pPr marL="45720" marR="0" indent="0" algn="l">
              <a:lnSpc>
                <a:spcPts val="12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LG aufgelegt </a:t>
            </a:r>
            <a:r>
              <a:rPr lang="de-DE" sz="1000" spc="0">
                <a:solidFill>
                  <a:srgbClr val="000000"/>
                </a:solidFill>
                <a:latin typeface="Arial" panose="02020603050405020304" pitchFamily="2"/>
              </a:rPr>
              <a:t>- Jahrgänge siehe Buchstabe K)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22860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Mannschaftsmeisterschaft der Luftpistole </a:t>
            </a:r>
            <a:r>
              <a:rPr lang="de-DE" sz="1000" spc="0">
                <a:solidFill>
                  <a:srgbClr val="000000"/>
                </a:solidFill>
                <a:latin typeface="Arial" panose="02020603050405020304" pitchFamily="2"/>
              </a:rPr>
              <a:t>Mannschaften können ohne Klasseneinteilung zusammengestellt werden (außer LP aufgelegt). Jede Gesellschaft kann Mannschaften mit bis zu 7 Schützen melden, wobei die 5 besten Schützen jeder Mannschaft gewertet werden.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2245"/>
              </a:spcAft>
            </a:pPr>
            <a:r>
              <a:rPr lang="de-DE" sz="1000" spc="0">
                <a:solidFill>
                  <a:srgbClr val="000000"/>
                </a:solidFill>
                <a:latin typeface="Arial" panose="02020603050405020304" pitchFamily="2"/>
              </a:rPr>
              <a:t>Die 5 besten Mannschaften erhalten Urkunden. </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layout 8">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814070" y="609600"/>
            <a:ext cx="6032500" cy="636905"/>
          </a:xfrm>
          <a:prstGeom prst="rect">
            <a:avLst/>
          </a:prstGeom>
          <a:noFill/>
          <a:ln w="0" cmpd="sng">
            <a:noFill/>
            <a:prstDash val="solid"/>
          </a:ln>
        </p:spPr>
        <p:txBody>
          <a:bodyPr vert="horz" lIns="0" tIns="0" rIns="0" bIns="0" anchor="t"/>
          <a:lstStyle/>
          <a:p>
            <a:pPr marL="1234440" marR="182880" indent="0" algn="l">
              <a:lnSpc>
                <a:spcPts val="2500"/>
              </a:lnSpc>
              <a:spcAft>
                <a:spcPts val="0"/>
              </a:spcAft>
            </a:pPr>
            <a:r>
              <a:rPr lang="de-DE" sz="2150" b="1" spc="0">
                <a:solidFill>
                  <a:srgbClr val="000000"/>
                </a:solidFill>
                <a:latin typeface="Arial" panose="02020603050405020304" pitchFamily="2"/>
              </a:rPr>
              <a:t>Wir bedanken uns bereits im Vorfeld für die großartige Unterstützung! </a:t>
            </a:r>
          </a:p>
        </p:txBody>
      </p:sp>
      <p:sp>
        <p:nvSpPr>
          <p:cNvPr id="3" name="Textplatzhalter 2"/>
          <p:cNvSpPr>
            <a:spLocks noGrp="1"/>
          </p:cNvSpPr>
          <p:nvPr>
            <p:ph type="body" idx="10"/>
          </p:nvPr>
        </p:nvSpPr>
        <p:spPr>
          <a:xfrm>
            <a:off x="5020310" y="2729865"/>
            <a:ext cx="1826260" cy="162560"/>
          </a:xfrm>
          <a:prstGeom prst="rect">
            <a:avLst/>
          </a:prstGeom>
          <a:noFill/>
          <a:ln w="0" cmpd="sng">
            <a:noFill/>
            <a:prstDash val="solid"/>
          </a:ln>
        </p:spPr>
        <p:txBody>
          <a:bodyPr vert="horz" lIns="0" tIns="1270" rIns="0" bIns="0" anchor="t"/>
          <a:lstStyle/>
          <a:p>
            <a:pPr marL="4206240" marR="0" indent="0" algn="l">
              <a:lnSpc>
                <a:spcPts val="1600"/>
              </a:lnSpc>
              <a:spcAft>
                <a:spcPts val="0"/>
              </a:spcAft>
            </a:pPr>
            <a:r>
              <a:rPr lang="de-DE" sz="1600" b="1" spc="-15">
                <a:solidFill>
                  <a:srgbClr val="000000"/>
                </a:solidFill>
                <a:latin typeface="Arial" panose="02020603050405020304" pitchFamily="2"/>
              </a:rPr>
              <a:t>Landkreis </a:t>
            </a:r>
          </a:p>
        </p:txBody>
      </p:sp>
      <p:sp>
        <p:nvSpPr>
          <p:cNvPr id="4" name="Textplatzhalter 3"/>
          <p:cNvSpPr>
            <a:spLocks noGrp="1"/>
          </p:cNvSpPr>
          <p:nvPr>
            <p:ph type="body" idx="10"/>
          </p:nvPr>
        </p:nvSpPr>
        <p:spPr>
          <a:xfrm>
            <a:off x="814070" y="2892425"/>
            <a:ext cx="6032500" cy="299085"/>
          </a:xfrm>
          <a:prstGeom prst="rect">
            <a:avLst/>
          </a:prstGeom>
          <a:noFill/>
          <a:ln w="0" cmpd="sng">
            <a:noFill/>
            <a:prstDash val="solid"/>
          </a:ln>
        </p:spPr>
        <p:txBody>
          <a:bodyPr vert="horz" lIns="0" tIns="0" rIns="0" bIns="0" anchor="t"/>
          <a:lstStyle/>
          <a:p>
            <a:pPr marL="274320" marR="0" indent="0" algn="l">
              <a:lnSpc>
                <a:spcPts val="1700"/>
              </a:lnSpc>
              <a:spcAft>
                <a:spcPts val="320"/>
              </a:spcAft>
              <a:tabLst>
                <a:tab pos="5989320" algn="r"/>
              </a:tabLst>
            </a:pPr>
            <a:r>
              <a:rPr lang="de-DE" sz="1600" b="1" spc="0">
                <a:solidFill>
                  <a:srgbClr val="000000"/>
                </a:solidFill>
                <a:latin typeface="Arial" panose="02020603050405020304" pitchFamily="2"/>
              </a:rPr>
              <a:t>Gemeinde Jachenau Bad Tölz – Wolfratshausen </a:t>
            </a:r>
          </a:p>
        </p:txBody>
      </p:sp>
      <p:sp>
        <p:nvSpPr>
          <p:cNvPr id="7" name="Textplatzhalter 6"/>
          <p:cNvSpPr>
            <a:spLocks noGrp="1"/>
          </p:cNvSpPr>
          <p:nvPr>
            <p:ph type="body" idx="10"/>
          </p:nvPr>
        </p:nvSpPr>
        <p:spPr>
          <a:xfrm>
            <a:off x="814070" y="4531360"/>
            <a:ext cx="6032500" cy="372745"/>
          </a:xfrm>
          <a:prstGeom prst="rect">
            <a:avLst/>
          </a:prstGeom>
          <a:noFill/>
          <a:ln w="0" cmpd="sng">
            <a:noFill/>
            <a:prstDash val="solid"/>
          </a:ln>
        </p:spPr>
        <p:txBody>
          <a:bodyPr vert="horz" lIns="0" tIns="1270" rIns="0" bIns="0" anchor="t"/>
          <a:lstStyle/>
          <a:p>
            <a:pPr marL="0" marR="0" indent="0" algn="ctr">
              <a:lnSpc>
                <a:spcPts val="1800"/>
              </a:lnSpc>
              <a:spcAft>
                <a:spcPts val="1075"/>
              </a:spcAft>
            </a:pPr>
            <a:r>
              <a:rPr lang="de-DE" sz="1600" b="1" spc="0">
                <a:solidFill>
                  <a:srgbClr val="000000"/>
                </a:solidFill>
                <a:latin typeface="Arial" panose="02020603050405020304" pitchFamily="2"/>
              </a:rPr>
              <a:t>Schützengau Bad Tölz </a:t>
            </a:r>
          </a:p>
        </p:txBody>
      </p:sp>
      <p:sp>
        <p:nvSpPr>
          <p:cNvPr id="16" name="Textplatzhalter 15"/>
          <p:cNvSpPr>
            <a:spLocks noGrp="1"/>
          </p:cNvSpPr>
          <p:nvPr>
            <p:ph type="body" idx="10"/>
          </p:nvPr>
        </p:nvSpPr>
        <p:spPr>
          <a:xfrm>
            <a:off x="615950" y="9700260"/>
            <a:ext cx="6400800" cy="294640"/>
          </a:xfrm>
          <a:prstGeom prst="rect">
            <a:avLst/>
          </a:prstGeom>
          <a:noFill/>
          <a:ln w="0" cmpd="sng">
            <a:noFill/>
            <a:prstDash val="solid"/>
          </a:ln>
        </p:spPr>
        <p:txBody>
          <a:bodyPr vert="horz" lIns="0" tIns="1905" rIns="0" bIns="0" anchor="t">
            <a:normAutofit fontScale="95000"/>
          </a:bodyPr>
          <a:lstStyle/>
          <a:p>
            <a:pPr marL="0" marR="0" indent="0" algn="l">
              <a:lnSpc>
                <a:spcPts val="2300"/>
              </a:lnSpc>
              <a:spcAft>
                <a:spcPts val="5"/>
              </a:spcAft>
            </a:pPr>
            <a:r>
              <a:rPr lang="de-DE" sz="2000" b="1" spc="45">
                <a:solidFill>
                  <a:srgbClr val="000000"/>
                </a:solidFill>
                <a:latin typeface="Arial" panose="02020603050405020304" pitchFamily="2"/>
              </a:rPr>
              <a:t>Vergelt´s Gott auch an die Jachenauer Bevölkerung! </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8.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5" name="Grafik 4"/>
          <p:cNvPicPr/>
          <p:nvPr/>
        </p:nvPicPr>
        <p:blipFill>
          <a:blip r:embed="rId2"/>
          <a:stretch>
            <a:fillRect/>
          </a:stretch>
        </p:blipFill>
        <p:spPr>
          <a:xfrm>
            <a:off x="972185" y="1645920"/>
            <a:ext cx="2103120" cy="2404745"/>
          </a:xfrm>
          <a:prstGeom prst="rect">
            <a:avLst/>
          </a:prstGeom>
        </p:spPr>
      </p:pic>
      <p:sp>
        <p:nvSpPr>
          <p:cNvPr id="2" name="Textplatzhalter 1"/>
          <p:cNvSpPr>
            <a:spLocks noGrp="1"/>
          </p:cNvSpPr>
          <p:nvPr>
            <p:ph type="body" idx="10"/>
          </p:nvPr>
        </p:nvSpPr>
        <p:spPr>
          <a:xfrm>
            <a:off x="359410" y="1041400"/>
            <a:ext cx="6946900" cy="604520"/>
          </a:xfrm>
          <a:prstGeom prst="rect">
            <a:avLst/>
          </a:prstGeom>
          <a:noFill/>
          <a:ln w="0" cmpd="sng">
            <a:noFill/>
            <a:prstDash val="solid"/>
          </a:ln>
        </p:spPr>
        <p:txBody>
          <a:bodyPr vert="horz" lIns="0" tIns="13335" rIns="0" bIns="0" anchor="t">
            <a:normAutofit fontScale="75000"/>
          </a:bodyPr>
          <a:lstStyle/>
          <a:p>
            <a:pPr marL="0" marR="0" indent="0" algn="ctr">
              <a:lnSpc>
                <a:spcPts val="3100"/>
              </a:lnSpc>
              <a:spcAft>
                <a:spcPts val="1570"/>
              </a:spcAft>
            </a:pPr>
            <a:r>
              <a:rPr lang="de-DE" sz="2950" spc="45">
                <a:solidFill>
                  <a:srgbClr val="000000"/>
                </a:solidFill>
                <a:latin typeface="Bookman Old Style" panose="02020603050405020304" pitchFamily="1"/>
              </a:rPr>
              <a:t>100 Jahre SG Gemütlichkeit Jachenau </a:t>
            </a:r>
          </a:p>
        </p:txBody>
      </p:sp>
      <p:graphicFrame>
        <p:nvGraphicFramePr>
          <p:cNvPr id="4" name="Tabelle 3"/>
          <p:cNvGraphicFramePr>
            <a:graphicFrameLocks noGrp="1"/>
          </p:cNvGraphicFramePr>
          <p:nvPr/>
        </p:nvGraphicFramePr>
        <p:xfrm>
          <a:off x="359410" y="1645920"/>
          <a:ext cx="6946900" cy="2416175"/>
        </p:xfrm>
        <a:graphic>
          <a:graphicData uri="http://schemas.openxmlformats.org/drawingml/2006/table">
            <a:tbl>
              <a:tblPr/>
              <a:tblGrid>
                <a:gridCol w="2715895">
                  <a:extLst>
                    <a:ext uri="{9D8B030D-6E8A-4147-A177-3AD203B41FA5}">
                      <a16:colId xmlns:a16="http://schemas.microsoft.com/office/drawing/2014/main" val="20000"/>
                    </a:ext>
                  </a:extLst>
                </a:gridCol>
                <a:gridCol w="4231005">
                  <a:extLst>
                    <a:ext uri="{9D8B030D-6E8A-4147-A177-3AD203B41FA5}">
                      <a16:colId xmlns:a16="http://schemas.microsoft.com/office/drawing/2014/main" val="20001"/>
                    </a:ext>
                  </a:extLst>
                </a:gridCol>
              </a:tblGrid>
              <a:tr h="2416175">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1234440" marR="0" indent="0" algn="l">
                        <a:lnSpc>
                          <a:spcPts val="2500"/>
                        </a:lnSpc>
                        <a:spcBef>
                          <a:spcPts val="2745"/>
                        </a:spcBef>
                        <a:spcAft>
                          <a:spcPts val="0"/>
                        </a:spcAft>
                      </a:pPr>
                      <a:r>
                        <a:rPr lang="de-DE" sz="2150" spc="0">
                          <a:solidFill>
                            <a:srgbClr val="000000"/>
                          </a:solidFill>
                          <a:latin typeface="Arial" panose="02020603050405020304" pitchFamily="2"/>
                        </a:rPr>
                        <a:t>Einladung zum </a:t>
                      </a:r>
                    </a:p>
                    <a:p>
                      <a:pPr marL="0" marR="981075" indent="0" algn="r">
                        <a:lnSpc>
                          <a:spcPts val="2500"/>
                        </a:lnSpc>
                        <a:spcBef>
                          <a:spcPts val="20"/>
                        </a:spcBef>
                        <a:spcAft>
                          <a:spcPts val="0"/>
                        </a:spcAft>
                      </a:pPr>
                      <a:r>
                        <a:rPr lang="de-DE" sz="2150" spc="0">
                          <a:solidFill>
                            <a:srgbClr val="000000"/>
                          </a:solidFill>
                          <a:latin typeface="Arial" panose="02020603050405020304" pitchFamily="2"/>
                        </a:rPr>
                        <a:t>98. Gauschießen </a:t>
                      </a:r>
                    </a:p>
                    <a:p>
                      <a:pPr marL="0" marR="238125" indent="0" algn="r">
                        <a:lnSpc>
                          <a:spcPts val="2500"/>
                        </a:lnSpc>
                        <a:spcBef>
                          <a:spcPts val="0"/>
                        </a:spcBef>
                        <a:spcAft>
                          <a:spcPts val="0"/>
                        </a:spcAft>
                      </a:pPr>
                      <a:r>
                        <a:rPr lang="de-DE" sz="2150" spc="0">
                          <a:solidFill>
                            <a:srgbClr val="000000"/>
                          </a:solidFill>
                          <a:latin typeface="Arial" panose="02020603050405020304" pitchFamily="2"/>
                        </a:rPr>
                        <a:t>des Schützengaues Bad Tölz </a:t>
                      </a:r>
                    </a:p>
                    <a:p>
                      <a:pPr marL="0" marR="523875" indent="0" algn="r">
                        <a:lnSpc>
                          <a:spcPts val="2500"/>
                        </a:lnSpc>
                        <a:spcBef>
                          <a:spcPts val="0"/>
                        </a:spcBef>
                        <a:spcAft>
                          <a:spcPts val="6150"/>
                        </a:spcAft>
                      </a:pPr>
                      <a:r>
                        <a:rPr lang="de-DE" sz="2150" spc="0">
                          <a:solidFill>
                            <a:srgbClr val="000000"/>
                          </a:solidFill>
                          <a:latin typeface="Arial" panose="02020603050405020304" pitchFamily="2"/>
                        </a:rPr>
                        <a:t>vom 2. bis 14. April 2024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359410" y="4222115"/>
            <a:ext cx="6946900" cy="5019675"/>
          </a:xfrm>
          <a:prstGeom prst="rect">
            <a:avLst/>
          </a:prstGeom>
          <a:noFill/>
          <a:ln w="0" cmpd="sng">
            <a:noFill/>
            <a:prstDash val="solid"/>
          </a:ln>
        </p:spPr>
        <p:txBody>
          <a:bodyPr vert="horz" lIns="0" tIns="6350" rIns="0" bIns="0" anchor="t"/>
          <a:lstStyle/>
          <a:p>
            <a:pPr marL="0" marR="0" indent="0" algn="ctr">
              <a:lnSpc>
                <a:spcPts val="1600"/>
              </a:lnSpc>
              <a:spcAft>
                <a:spcPts val="0"/>
              </a:spcAft>
            </a:pPr>
            <a:r>
              <a:rPr lang="de-DE" sz="1450" b="1" u="sng" spc="-40">
                <a:solidFill>
                  <a:srgbClr val="000000"/>
                </a:solidFill>
                <a:latin typeface="Arial" panose="02020603050405020304" pitchFamily="2"/>
              </a:rPr>
              <a:t>Grußwort des Schirmherrn  </a:t>
            </a:r>
          </a:p>
          <a:p>
            <a:pPr marL="0" marR="91440" indent="0" algn="just">
              <a:lnSpc>
                <a:spcPts val="1400"/>
              </a:lnSpc>
              <a:spcBef>
                <a:spcPts val="1345"/>
              </a:spcBef>
              <a:spcAft>
                <a:spcPts val="0"/>
              </a:spcAft>
            </a:pPr>
            <a:r>
              <a:rPr lang="de-DE" sz="1200" spc="0">
                <a:solidFill>
                  <a:srgbClr val="000000"/>
                </a:solidFill>
                <a:latin typeface="Arial" panose="02020603050405020304" pitchFamily="2"/>
              </a:rPr>
              <a:t>Die Schützengesellschaft „Gemütlichkeit“ Jachenau feiert 2024 ihr 100-jähriges Bestehen. Ich darf der Schützengesellschaft zu diesem Jubiläum recht herzlich gratulieren. Als Jubiläumsveranstaltung führt der Verein das 98. Gauschießen des Schützengaues Bad Tölz durch. </a:t>
            </a:r>
          </a:p>
          <a:p>
            <a:pPr marL="0" marR="91440" indent="0" algn="just">
              <a:lnSpc>
                <a:spcPts val="1400"/>
              </a:lnSpc>
              <a:spcBef>
                <a:spcPts val="10"/>
              </a:spcBef>
              <a:spcAft>
                <a:spcPts val="0"/>
              </a:spcAft>
            </a:pPr>
            <a:r>
              <a:rPr lang="de-DE" sz="1200" spc="0">
                <a:solidFill>
                  <a:srgbClr val="000000"/>
                </a:solidFill>
                <a:latin typeface="Arial" panose="02020603050405020304" pitchFamily="2"/>
              </a:rPr>
              <a:t>Als Bürgermeister übernehme ich gerne die ehrenvolle Aufgabe der Schirmherrschaft. Ich freue mich schon heute, alle Mitglieder des Schützengaus Bad Tölz in der schönen Jachenau zum Gauschießen begrüßen zu dürfen. </a:t>
            </a:r>
          </a:p>
          <a:p>
            <a:pPr marL="0" marR="91440" indent="0" algn="just">
              <a:lnSpc>
                <a:spcPts val="1400"/>
              </a:lnSpc>
              <a:spcBef>
                <a:spcPts val="0"/>
              </a:spcBef>
              <a:spcAft>
                <a:spcPts val="0"/>
              </a:spcAft>
            </a:pPr>
            <a:r>
              <a:rPr lang="de-DE" sz="1200" spc="0">
                <a:solidFill>
                  <a:srgbClr val="000000"/>
                </a:solidFill>
                <a:latin typeface="Arial" panose="02020603050405020304" pitchFamily="2"/>
              </a:rPr>
              <a:t>Der Schützengesellschaft „Gemütlichkeit“ einen recht herzlichen Dank für die Vorbereitung und Durchführung dieser Schieß-Großveranstaltung. Allen Schützen wünsche ich ein sicheres Auge, ruhige Hand, Glück und das nötige „Zielwasser“, um sich in einem fairen und hoffentlich unfallfreien Wettkampf zu messen. Auch die Gemütlichkeit, die unsere Gesellschaft im Namen führt, soll beim Gauschießen nicht vergessen werden. </a:t>
            </a:r>
          </a:p>
          <a:p>
            <a:pPr marL="0" marR="91440" indent="0" algn="just">
              <a:lnSpc>
                <a:spcPts val="1400"/>
              </a:lnSpc>
              <a:spcBef>
                <a:spcPts val="0"/>
              </a:spcBef>
              <a:spcAft>
                <a:spcPts val="0"/>
              </a:spcAft>
            </a:pPr>
            <a:r>
              <a:rPr lang="de-DE" sz="1200" spc="0">
                <a:solidFill>
                  <a:srgbClr val="000000"/>
                </a:solidFill>
                <a:latin typeface="Arial" panose="02020603050405020304" pitchFamily="2"/>
              </a:rPr>
              <a:t>So wünsche ich allen Schützen ein paar vergnügliche, humorvolle, unvergessliche Stunden bei uns in der Jachenau. </a:t>
            </a:r>
          </a:p>
          <a:p>
            <a:pPr marL="0" marR="0" indent="0" algn="just">
              <a:lnSpc>
                <a:spcPts val="1400"/>
              </a:lnSpc>
              <a:spcBef>
                <a:spcPts val="10"/>
              </a:spcBef>
              <a:spcAft>
                <a:spcPts val="0"/>
              </a:spcAft>
            </a:pPr>
            <a:r>
              <a:rPr lang="de-DE" sz="1200" spc="0">
                <a:solidFill>
                  <a:srgbClr val="000000"/>
                </a:solidFill>
                <a:latin typeface="Arial" panose="02020603050405020304" pitchFamily="2"/>
              </a:rPr>
              <a:t>Nikolaus Rauchenberger, 1. Bürgermeister </a:t>
            </a:r>
          </a:p>
          <a:p>
            <a:pPr marL="0" marR="0" indent="0" algn="ctr">
              <a:lnSpc>
                <a:spcPts val="1400"/>
              </a:lnSpc>
              <a:spcBef>
                <a:spcPts val="1420"/>
              </a:spcBef>
              <a:spcAft>
                <a:spcPts val="0"/>
              </a:spcAft>
            </a:pPr>
            <a:r>
              <a:rPr lang="de-DE" sz="1200" b="1" u="sng" spc="-10">
                <a:solidFill>
                  <a:srgbClr val="000000"/>
                </a:solidFill>
                <a:latin typeface="Arial" panose="02020603050405020304" pitchFamily="2"/>
              </a:rPr>
              <a:t>Gauschützenmeisteramt </a:t>
            </a:r>
            <a:r>
              <a:rPr lang="de-DE" sz="100" b="1" spc="-10">
                <a:solidFill>
                  <a:srgbClr val="000000"/>
                </a:solidFill>
                <a:latin typeface="Arial" panose="02020603050405020304" pitchFamily="2"/>
              </a:rPr>
              <a:t> </a:t>
            </a:r>
          </a:p>
          <a:p>
            <a:pPr marL="228600" marR="0" indent="0" algn="l">
              <a:lnSpc>
                <a:spcPts val="1000"/>
              </a:lnSpc>
              <a:spcBef>
                <a:spcPts val="410"/>
              </a:spcBef>
              <a:spcAft>
                <a:spcPts val="0"/>
              </a:spcAft>
              <a:tabLst>
                <a:tab pos="1417320" algn="l"/>
                <a:tab pos="2697480" algn="l"/>
                <a:tab pos="4160520" algn="l"/>
                <a:tab pos="5074920" algn="l"/>
                <a:tab pos="6903720" algn="r"/>
              </a:tabLst>
            </a:pPr>
            <a:r>
              <a:rPr lang="de-DE" sz="900" b="1" spc="0">
                <a:solidFill>
                  <a:srgbClr val="000000"/>
                </a:solidFill>
                <a:latin typeface="Arial" panose="02020603050405020304" pitchFamily="2"/>
              </a:rPr>
              <a:t>Georg Müller Uwe Langheinrich Andreas Stumpf Peter Marianne Michael Brauers </a:t>
            </a:r>
          </a:p>
          <a:p>
            <a:pPr marL="3931920" marR="0" indent="0" algn="l">
              <a:lnSpc>
                <a:spcPts val="1000"/>
              </a:lnSpc>
              <a:spcBef>
                <a:spcPts val="0"/>
              </a:spcBef>
              <a:spcAft>
                <a:spcPts val="0"/>
              </a:spcAft>
              <a:tabLst>
                <a:tab pos="5074920" algn="l"/>
              </a:tabLst>
            </a:pPr>
            <a:r>
              <a:rPr lang="de-DE" sz="900" b="1" spc="-10">
                <a:solidFill>
                  <a:srgbClr val="000000"/>
                </a:solidFill>
                <a:latin typeface="Arial" panose="02020603050405020304" pitchFamily="2"/>
              </a:rPr>
              <a:t>Pirchmoser Heufelder </a:t>
            </a:r>
          </a:p>
          <a:p>
            <a:pPr marL="0" marR="0" indent="0" algn="l">
              <a:lnSpc>
                <a:spcPts val="900"/>
              </a:lnSpc>
              <a:spcBef>
                <a:spcPts val="45"/>
              </a:spcBef>
              <a:spcAft>
                <a:spcPts val="0"/>
              </a:spcAft>
              <a:tabLst>
                <a:tab pos="1417320" algn="l"/>
                <a:tab pos="2606040" algn="l"/>
                <a:tab pos="3886200" algn="l"/>
                <a:tab pos="4846320" algn="l"/>
                <a:tab pos="6812280" algn="r"/>
              </a:tabLst>
            </a:pPr>
            <a:r>
              <a:rPr lang="de-DE" sz="800" spc="0">
                <a:solidFill>
                  <a:srgbClr val="000000"/>
                </a:solidFill>
                <a:latin typeface="Arial" panose="02020603050405020304" pitchFamily="2"/>
              </a:rPr>
              <a:t>Ehrengauschützenmeister 1. Gauschützenmeister 2. Gauschützenmeister Gauschatzmeister 2. Gauschriftführerin 1. Gausportleiter </a:t>
            </a:r>
          </a:p>
          <a:p>
            <a:pPr marL="365760" marR="0" indent="0" algn="l">
              <a:lnSpc>
                <a:spcPts val="1000"/>
              </a:lnSpc>
              <a:spcBef>
                <a:spcPts val="1015"/>
              </a:spcBef>
              <a:spcAft>
                <a:spcPts val="0"/>
              </a:spcAft>
              <a:tabLst>
                <a:tab pos="1234440" algn="l"/>
                <a:tab pos="2514600" algn="l"/>
                <a:tab pos="3566160" algn="l"/>
                <a:tab pos="4206240" algn="l"/>
                <a:tab pos="5166360" algn="l"/>
                <a:tab pos="6903720" algn="r"/>
              </a:tabLst>
            </a:pPr>
            <a:r>
              <a:rPr lang="de-DE" sz="900" b="1" spc="0">
                <a:solidFill>
                  <a:srgbClr val="000000"/>
                </a:solidFill>
                <a:latin typeface="Arial" panose="02020603050405020304" pitchFamily="2"/>
              </a:rPr>
              <a:t>Josefa Melanie Müller Andrea Hans Michael Bertl Georg Müller Michael Bertl </a:t>
            </a:r>
          </a:p>
          <a:p>
            <a:pPr marL="228600" marR="0" indent="0" algn="l">
              <a:lnSpc>
                <a:spcPts val="1000"/>
              </a:lnSpc>
              <a:spcBef>
                <a:spcPts val="5"/>
              </a:spcBef>
              <a:spcAft>
                <a:spcPts val="0"/>
              </a:spcAft>
              <a:tabLst>
                <a:tab pos="2331720" algn="l"/>
                <a:tab pos="3429000" algn="l"/>
              </a:tabLst>
            </a:pPr>
            <a:r>
              <a:rPr lang="de-DE" sz="900" b="1" spc="0">
                <a:solidFill>
                  <a:srgbClr val="000000"/>
                </a:solidFill>
                <a:latin typeface="Arial" panose="02020603050405020304" pitchFamily="2"/>
              </a:rPr>
              <a:t>Heimgreiter Langheinrich Heufelder </a:t>
            </a:r>
          </a:p>
          <a:p>
            <a:pPr marL="137160" marR="0" indent="0" algn="l">
              <a:lnSpc>
                <a:spcPts val="900"/>
              </a:lnSpc>
              <a:spcBef>
                <a:spcPts val="10"/>
              </a:spcBef>
              <a:spcAft>
                <a:spcPts val="0"/>
              </a:spcAft>
              <a:tabLst>
                <a:tab pos="1188720" algn="l"/>
                <a:tab pos="2240280" algn="l"/>
                <a:tab pos="3337560" algn="l"/>
                <a:tab pos="4206240" algn="l"/>
                <a:tab pos="5120640" algn="l"/>
                <a:tab pos="6949440" algn="r"/>
              </a:tabLst>
            </a:pPr>
            <a:r>
              <a:rPr lang="de-DE" sz="800" spc="0">
                <a:solidFill>
                  <a:srgbClr val="000000"/>
                </a:solidFill>
                <a:latin typeface="Arial" panose="02020603050405020304" pitchFamily="2"/>
              </a:rPr>
              <a:t>Gaudamenleiterin 1. Gaujugendleiterin 2. Gaujugendleiterin RWK-Leiter LG RWK-Leiter LP 1. Referent Pistole 2. Referent Pistole </a:t>
            </a:r>
          </a:p>
          <a:p>
            <a:pPr marL="228600" marR="0" indent="0" algn="l">
              <a:lnSpc>
                <a:spcPts val="1000"/>
              </a:lnSpc>
              <a:spcBef>
                <a:spcPts val="1065"/>
              </a:spcBef>
              <a:spcAft>
                <a:spcPts val="0"/>
              </a:spcAft>
              <a:tabLst>
                <a:tab pos="1554480" algn="l"/>
                <a:tab pos="2606040" algn="l"/>
                <a:tab pos="4160520" algn="l"/>
                <a:tab pos="5715000" algn="l"/>
              </a:tabLst>
            </a:pPr>
            <a:r>
              <a:rPr lang="de-DE" sz="900" b="1" spc="0">
                <a:solidFill>
                  <a:srgbClr val="000000"/>
                </a:solidFill>
                <a:latin typeface="Arial" panose="02020603050405020304" pitchFamily="2"/>
              </a:rPr>
              <a:t>Georg Pfatrisch Helmut Weiss Agnes Langheinrich Elisabeth Lechner Stefan Seligmann </a:t>
            </a:r>
          </a:p>
          <a:p>
            <a:pPr marL="228600" marR="0" indent="0" algn="l">
              <a:lnSpc>
                <a:spcPts val="900"/>
              </a:lnSpc>
              <a:spcBef>
                <a:spcPts val="0"/>
              </a:spcBef>
              <a:spcAft>
                <a:spcPts val="0"/>
              </a:spcAft>
              <a:tabLst>
                <a:tab pos="1554480" algn="l"/>
                <a:tab pos="2697480" algn="l"/>
                <a:tab pos="4160520" algn="l"/>
                <a:tab pos="6812280" algn="r"/>
              </a:tabLst>
            </a:pPr>
            <a:r>
              <a:rPr lang="de-DE" sz="800" spc="0">
                <a:solidFill>
                  <a:srgbClr val="000000"/>
                </a:solidFill>
                <a:latin typeface="Arial" panose="02020603050405020304" pitchFamily="2"/>
              </a:rPr>
              <a:t>EDV-/Mitglieder- Referent Bogen Referentin Ehrungen Referentin Senioren/ Ausbilder Standaufsichten </a:t>
            </a:r>
          </a:p>
          <a:p>
            <a:pPr marL="228600" marR="0" indent="0" algn="l">
              <a:lnSpc>
                <a:spcPts val="900"/>
              </a:lnSpc>
              <a:spcBef>
                <a:spcPts val="0"/>
              </a:spcBef>
              <a:spcAft>
                <a:spcPts val="0"/>
              </a:spcAft>
              <a:tabLst>
                <a:tab pos="4206240" algn="l"/>
              </a:tabLst>
            </a:pPr>
            <a:r>
              <a:rPr lang="de-DE" sz="800" spc="-5">
                <a:solidFill>
                  <a:srgbClr val="000000"/>
                </a:solidFill>
                <a:latin typeface="Arial" panose="02020603050405020304" pitchFamily="2"/>
              </a:rPr>
              <a:t>/Ausweis-Referent Körperbehinderte </a:t>
            </a:r>
          </a:p>
          <a:p>
            <a:pPr marL="0" marR="0" indent="0" algn="ctr">
              <a:lnSpc>
                <a:spcPts val="1400"/>
              </a:lnSpc>
              <a:spcBef>
                <a:spcPts val="1440"/>
              </a:spcBef>
              <a:spcAft>
                <a:spcPts val="225"/>
              </a:spcAft>
            </a:pPr>
            <a:r>
              <a:rPr lang="de-DE" sz="1200" b="1" u="sng" spc="0">
                <a:solidFill>
                  <a:srgbClr val="000000"/>
                </a:solidFill>
                <a:latin typeface="Arial" panose="02020603050405020304" pitchFamily="2"/>
              </a:rPr>
              <a:t>Schützengesellschaft Gemütlichkeit Jachenau </a:t>
            </a:r>
          </a:p>
        </p:txBody>
      </p:sp>
      <p:graphicFrame>
        <p:nvGraphicFramePr>
          <p:cNvPr id="8" name="Tabelle 7"/>
          <p:cNvGraphicFramePr>
            <a:graphicFrameLocks noGrp="1"/>
          </p:cNvGraphicFramePr>
          <p:nvPr/>
        </p:nvGraphicFramePr>
        <p:xfrm>
          <a:off x="359410" y="9241790"/>
          <a:ext cx="6946900" cy="727710"/>
        </p:xfrm>
        <a:graphic>
          <a:graphicData uri="http://schemas.openxmlformats.org/drawingml/2006/table">
            <a:tbl>
              <a:tblPr/>
              <a:tblGrid>
                <a:gridCol w="1134110">
                  <a:extLst>
                    <a:ext uri="{9D8B030D-6E8A-4147-A177-3AD203B41FA5}">
                      <a16:colId xmlns:a16="http://schemas.microsoft.com/office/drawing/2014/main" val="20000"/>
                    </a:ext>
                  </a:extLst>
                </a:gridCol>
                <a:gridCol w="1216025">
                  <a:extLst>
                    <a:ext uri="{9D8B030D-6E8A-4147-A177-3AD203B41FA5}">
                      <a16:colId xmlns:a16="http://schemas.microsoft.com/office/drawing/2014/main" val="20001"/>
                    </a:ext>
                  </a:extLst>
                </a:gridCol>
                <a:gridCol w="1014730">
                  <a:extLst>
                    <a:ext uri="{9D8B030D-6E8A-4147-A177-3AD203B41FA5}">
                      <a16:colId xmlns:a16="http://schemas.microsoft.com/office/drawing/2014/main" val="20002"/>
                    </a:ext>
                  </a:extLst>
                </a:gridCol>
                <a:gridCol w="1139825">
                  <a:extLst>
                    <a:ext uri="{9D8B030D-6E8A-4147-A177-3AD203B41FA5}">
                      <a16:colId xmlns:a16="http://schemas.microsoft.com/office/drawing/2014/main" val="20003"/>
                    </a:ext>
                  </a:extLst>
                </a:gridCol>
                <a:gridCol w="1350645">
                  <a:extLst>
                    <a:ext uri="{9D8B030D-6E8A-4147-A177-3AD203B41FA5}">
                      <a16:colId xmlns:a16="http://schemas.microsoft.com/office/drawing/2014/main" val="20004"/>
                    </a:ext>
                  </a:extLst>
                </a:gridCol>
                <a:gridCol w="1091565">
                  <a:extLst>
                    <a:ext uri="{9D8B030D-6E8A-4147-A177-3AD203B41FA5}">
                      <a16:colId xmlns:a16="http://schemas.microsoft.com/office/drawing/2014/main" val="20005"/>
                    </a:ext>
                  </a:extLst>
                </a:gridCol>
              </a:tblGrid>
              <a:tr h="146050">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Josef Orterer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Rudi Tiefenbrunner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Rosi Fischer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Regina Bechteler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Maria Müller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0"/>
                        </a:spcAft>
                      </a:pPr>
                      <a:r>
                        <a:rPr lang="de-DE" sz="900" b="1" spc="0">
                          <a:solidFill>
                            <a:srgbClr val="000000"/>
                          </a:solidFill>
                          <a:latin typeface="Arial" panose="02020603050405020304" pitchFamily="2"/>
                        </a:rPr>
                        <a:t>Lenz Demmel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204470">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1. Schützenmeister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2. Schützenmeister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1. Kassier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2. Kassier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Schriftführer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520"/>
                        </a:spcAft>
                      </a:pPr>
                      <a:r>
                        <a:rPr lang="de-DE" sz="850" spc="0">
                          <a:solidFill>
                            <a:srgbClr val="000000"/>
                          </a:solidFill>
                          <a:latin typeface="Arial" panose="02020603050405020304" pitchFamily="2"/>
                        </a:rPr>
                        <a:t>1. Sportwart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r h="204470">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Andrea Demmel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Andreas Danner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Klaus Stock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Hubert Oswald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Sabine Wasensteiner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580"/>
                        </a:spcBef>
                        <a:spcAft>
                          <a:spcPts val="0"/>
                        </a:spcAft>
                      </a:pPr>
                      <a:r>
                        <a:rPr lang="de-DE" sz="900" b="1" spc="0">
                          <a:solidFill>
                            <a:srgbClr val="000000"/>
                          </a:solidFill>
                          <a:latin typeface="Arial" panose="02020603050405020304" pitchFamily="2"/>
                        </a:rPr>
                        <a:t>Klaus Hohenreiter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2"/>
                  </a:ext>
                </a:extLst>
              </a:tr>
              <a:tr h="172720">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2. Sportwart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Fähnrich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Fahnenbegleiter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Fahnenbegleiter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Ausschuss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ctr">
                        <a:lnSpc>
                          <a:spcPts val="1000"/>
                        </a:lnSpc>
                        <a:spcBef>
                          <a:spcPts val="0"/>
                        </a:spcBef>
                        <a:spcAft>
                          <a:spcPts val="260"/>
                        </a:spcAft>
                      </a:pPr>
                      <a:r>
                        <a:rPr lang="de-DE" sz="850" spc="0">
                          <a:solidFill>
                            <a:srgbClr val="000000"/>
                          </a:solidFill>
                          <a:latin typeface="Arial" panose="02020603050405020304" pitchFamily="2"/>
                        </a:rPr>
                        <a:t>Ausschuss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4" name="Grafik 3"/>
          <p:cNvPicPr/>
          <p:nvPr/>
        </p:nvPicPr>
        <p:blipFill>
          <a:blip r:embed="rId2"/>
          <a:stretch>
            <a:fillRect/>
          </a:stretch>
        </p:blipFill>
        <p:spPr>
          <a:xfrm>
            <a:off x="807720" y="597535"/>
            <a:ext cx="966470" cy="1072515"/>
          </a:xfrm>
          <a:prstGeom prst="rect">
            <a:avLst/>
          </a:prstGeom>
        </p:spPr>
      </p:pic>
      <p:pic>
        <p:nvPicPr>
          <p:cNvPr id="5" name="Grafik 4"/>
          <p:cNvPicPr/>
          <p:nvPr/>
        </p:nvPicPr>
        <p:blipFill>
          <a:blip r:embed="rId3"/>
          <a:stretch>
            <a:fillRect/>
          </a:stretch>
        </p:blipFill>
        <p:spPr>
          <a:xfrm>
            <a:off x="5861050" y="597535"/>
            <a:ext cx="963295" cy="1072515"/>
          </a:xfrm>
          <a:prstGeom prst="rect">
            <a:avLst/>
          </a:prstGeom>
        </p:spPr>
      </p:pic>
      <p:graphicFrame>
        <p:nvGraphicFramePr>
          <p:cNvPr id="3" name="Tabelle 2"/>
          <p:cNvGraphicFramePr>
            <a:graphicFrameLocks noGrp="1"/>
          </p:cNvGraphicFramePr>
          <p:nvPr/>
        </p:nvGraphicFramePr>
        <p:xfrm>
          <a:off x="304800" y="596900"/>
          <a:ext cx="6946900" cy="1353820"/>
        </p:xfrm>
        <a:graphic>
          <a:graphicData uri="http://schemas.openxmlformats.org/drawingml/2006/table">
            <a:tbl>
              <a:tblPr/>
              <a:tblGrid>
                <a:gridCol w="1469390">
                  <a:extLst>
                    <a:ext uri="{9D8B030D-6E8A-4147-A177-3AD203B41FA5}">
                      <a16:colId xmlns:a16="http://schemas.microsoft.com/office/drawing/2014/main" val="20000"/>
                    </a:ext>
                  </a:extLst>
                </a:gridCol>
                <a:gridCol w="4086860">
                  <a:extLst>
                    <a:ext uri="{9D8B030D-6E8A-4147-A177-3AD203B41FA5}">
                      <a16:colId xmlns:a16="http://schemas.microsoft.com/office/drawing/2014/main" val="20001"/>
                    </a:ext>
                  </a:extLst>
                </a:gridCol>
                <a:gridCol w="1390650">
                  <a:extLst>
                    <a:ext uri="{9D8B030D-6E8A-4147-A177-3AD203B41FA5}">
                      <a16:colId xmlns:a16="http://schemas.microsoft.com/office/drawing/2014/main" val="20002"/>
                    </a:ext>
                  </a:extLst>
                </a:gridCol>
              </a:tblGrid>
              <a:tr h="1079500">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365760" marR="0" indent="0" algn="l">
                        <a:lnSpc>
                          <a:spcPts val="1300"/>
                        </a:lnSpc>
                        <a:spcBef>
                          <a:spcPts val="0"/>
                        </a:spcBef>
                        <a:spcAft>
                          <a:spcPts val="0"/>
                        </a:spcAft>
                      </a:pPr>
                      <a:r>
                        <a:rPr lang="de-DE" sz="1200" b="1" spc="0">
                          <a:solidFill>
                            <a:srgbClr val="000000"/>
                          </a:solidFill>
                          <a:latin typeface="Arial" panose="02020603050405020304" pitchFamily="2"/>
                        </a:rPr>
                        <a:t>Festprogramm am Sonntag, den 21. April 2024 </a:t>
                      </a:r>
                    </a:p>
                    <a:p>
                      <a:pPr marL="411480" marR="0" indent="0" algn="l">
                        <a:lnSpc>
                          <a:spcPts val="1100"/>
                        </a:lnSpc>
                        <a:spcBef>
                          <a:spcPts val="0"/>
                        </a:spcBef>
                        <a:spcAft>
                          <a:spcPts val="0"/>
                        </a:spcAft>
                      </a:pPr>
                      <a:r>
                        <a:rPr lang="de-DE" sz="1000" spc="0">
                          <a:solidFill>
                            <a:srgbClr val="000000"/>
                          </a:solidFill>
                          <a:latin typeface="Arial" panose="02020603050405020304" pitchFamily="2"/>
                        </a:rPr>
                        <a:t>9.00 Uhr Aufstellung zum Kirchenzug </a:t>
                      </a:r>
                    </a:p>
                    <a:p>
                      <a:pPr marL="411480" marR="0" indent="0" algn="l">
                        <a:lnSpc>
                          <a:spcPts val="1200"/>
                        </a:lnSpc>
                        <a:spcBef>
                          <a:spcPts val="0"/>
                        </a:spcBef>
                        <a:spcAft>
                          <a:spcPts val="0"/>
                        </a:spcAft>
                      </a:pPr>
                      <a:r>
                        <a:rPr lang="de-DE" sz="1000" spc="0">
                          <a:solidFill>
                            <a:srgbClr val="000000"/>
                          </a:solidFill>
                          <a:latin typeface="Arial" panose="02020603050405020304" pitchFamily="2"/>
                        </a:rPr>
                        <a:t>9.45 Uhr Festgottesdienst mit anschließendem Festzug </a:t>
                      </a:r>
                    </a:p>
                    <a:p>
                      <a:pPr marL="960120" marR="0" indent="0" algn="l">
                        <a:lnSpc>
                          <a:spcPts val="1200"/>
                        </a:lnSpc>
                        <a:spcBef>
                          <a:spcPts val="0"/>
                        </a:spcBef>
                        <a:spcAft>
                          <a:spcPts val="0"/>
                        </a:spcAft>
                      </a:pPr>
                      <a:r>
                        <a:rPr lang="de-DE" sz="1000" spc="0">
                          <a:solidFill>
                            <a:srgbClr val="000000"/>
                          </a:solidFill>
                          <a:latin typeface="Arial" panose="02020603050405020304" pitchFamily="2"/>
                        </a:rPr>
                        <a:t>und Totenehrung </a:t>
                      </a:r>
                    </a:p>
                    <a:p>
                      <a:pPr marL="365760" marR="0" indent="0" algn="l">
                        <a:lnSpc>
                          <a:spcPts val="1200"/>
                        </a:lnSpc>
                        <a:spcBef>
                          <a:spcPts val="5"/>
                        </a:spcBef>
                        <a:spcAft>
                          <a:spcPts val="0"/>
                        </a:spcAft>
                      </a:pPr>
                      <a:r>
                        <a:rPr lang="de-DE" sz="1000" spc="0">
                          <a:solidFill>
                            <a:srgbClr val="000000"/>
                          </a:solidFill>
                          <a:latin typeface="Arial" panose="02020603050405020304" pitchFamily="2"/>
                        </a:rPr>
                        <a:t>13.00 Uhr Preisverteilung im Schützenhaus </a:t>
                      </a:r>
                    </a:p>
                    <a:p>
                      <a:pPr marL="960120" marR="0" indent="0" algn="l">
                        <a:lnSpc>
                          <a:spcPts val="1200"/>
                        </a:lnSpc>
                        <a:spcBef>
                          <a:spcPts val="0"/>
                        </a:spcBef>
                        <a:spcAft>
                          <a:spcPts val="1335"/>
                        </a:spcAft>
                      </a:pPr>
                      <a:r>
                        <a:rPr lang="de-DE" sz="1000" spc="0">
                          <a:solidFill>
                            <a:srgbClr val="000000"/>
                          </a:solidFill>
                          <a:latin typeface="Arial" panose="02020603050405020304" pitchFamily="2"/>
                        </a:rPr>
                        <a:t>dazu spielt die Musikkapelle Jachenau.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endParaRP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bl>
          </a:graphicData>
        </a:graphic>
      </p:graphicFrame>
      <p:sp>
        <p:nvSpPr>
          <p:cNvPr id="6" name="Textplatzhalter 5"/>
          <p:cNvSpPr>
            <a:spLocks noGrp="1"/>
          </p:cNvSpPr>
          <p:nvPr>
            <p:ph type="body" idx="10"/>
          </p:nvPr>
        </p:nvSpPr>
        <p:spPr>
          <a:xfrm>
            <a:off x="789305" y="1950720"/>
            <a:ext cx="2682240" cy="421068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1000" b="1" spc="-10">
                <a:solidFill>
                  <a:srgbClr val="000000"/>
                </a:solidFill>
                <a:latin typeface="Arial" panose="02020603050405020304" pitchFamily="2"/>
              </a:rPr>
              <a:t>Schießlokal: </a:t>
            </a:r>
          </a:p>
          <a:p>
            <a:pPr marL="0" marR="0" indent="0" algn="l">
              <a:lnSpc>
                <a:spcPts val="1200"/>
              </a:lnSpc>
              <a:spcBef>
                <a:spcPts val="0"/>
              </a:spcBef>
              <a:spcAft>
                <a:spcPts val="0"/>
              </a:spcAft>
            </a:pPr>
            <a:r>
              <a:rPr lang="de-DE" sz="1000" spc="0">
                <a:solidFill>
                  <a:srgbClr val="000000"/>
                </a:solidFill>
                <a:latin typeface="Arial" panose="02020603050405020304" pitchFamily="2"/>
              </a:rPr>
              <a:t>Gaststätte Schützenhaus Jachenau </a:t>
            </a:r>
          </a:p>
          <a:p>
            <a:pPr marL="0" marR="0" indent="0" algn="l">
              <a:lnSpc>
                <a:spcPts val="1100"/>
              </a:lnSpc>
              <a:spcBef>
                <a:spcPts val="30"/>
              </a:spcBef>
              <a:spcAft>
                <a:spcPts val="0"/>
              </a:spcAft>
            </a:pPr>
            <a:r>
              <a:rPr lang="de-DE" sz="1000" b="1" spc="-5">
                <a:solidFill>
                  <a:srgbClr val="000000"/>
                </a:solidFill>
                <a:latin typeface="Arial" panose="02020603050405020304" pitchFamily="2"/>
              </a:rPr>
              <a:t>Schießzeiten: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Dienstag 02.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Mittwoch 03.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Donnerstag 04.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Freitag 05.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Samstag 06. April 13-22 Uhr </a:t>
            </a:r>
          </a:p>
          <a:p>
            <a:pPr marL="0" marR="0" indent="0" algn="l">
              <a:lnSpc>
                <a:spcPts val="1100"/>
              </a:lnSpc>
              <a:spcBef>
                <a:spcPts val="0"/>
              </a:spcBef>
              <a:spcAft>
                <a:spcPts val="0"/>
              </a:spcAft>
              <a:tabLst>
                <a:tab pos="1005840" algn="l"/>
                <a:tab pos="1920240" algn="l"/>
              </a:tabLst>
            </a:pPr>
            <a:r>
              <a:rPr lang="de-DE" sz="1000" spc="0">
                <a:solidFill>
                  <a:srgbClr val="000000"/>
                </a:solidFill>
                <a:latin typeface="Arial" panose="02020603050405020304" pitchFamily="2"/>
              </a:rPr>
              <a:t>Sonntag 07. April 10-22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Montag 08.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Dienstag 09.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Mittwoch 10.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Donnerstag 11. April 18-22 Uhr </a:t>
            </a:r>
          </a:p>
          <a:p>
            <a:pPr marL="0" marR="0" indent="0" algn="l">
              <a:lnSpc>
                <a:spcPts val="1200"/>
              </a:lnSpc>
              <a:spcBef>
                <a:spcPts val="0"/>
              </a:spcBef>
              <a:spcAft>
                <a:spcPts val="0"/>
              </a:spcAft>
              <a:tabLst>
                <a:tab pos="1005840" algn="l"/>
                <a:tab pos="1920240" algn="l"/>
              </a:tabLst>
            </a:pPr>
            <a:r>
              <a:rPr lang="de-DE" sz="1000" spc="-5">
                <a:solidFill>
                  <a:srgbClr val="000000"/>
                </a:solidFill>
                <a:latin typeface="Arial" panose="02020603050405020304" pitchFamily="2"/>
              </a:rPr>
              <a:t>Freitag 12. April 18-22 Uhr </a:t>
            </a:r>
          </a:p>
          <a:p>
            <a:pPr marL="0" marR="0" indent="0" algn="l">
              <a:lnSpc>
                <a:spcPts val="1200"/>
              </a:lnSpc>
              <a:spcBef>
                <a:spcPts val="5"/>
              </a:spcBef>
              <a:spcAft>
                <a:spcPts val="0"/>
              </a:spcAft>
              <a:tabLst>
                <a:tab pos="1005840" algn="l"/>
                <a:tab pos="1920240" algn="l"/>
              </a:tabLst>
            </a:pPr>
            <a:r>
              <a:rPr lang="de-DE" sz="1000" spc="0">
                <a:solidFill>
                  <a:srgbClr val="000000"/>
                </a:solidFill>
                <a:latin typeface="Arial" panose="02020603050405020304" pitchFamily="2"/>
              </a:rPr>
              <a:t>Samstag 13. April 13-22 Uhr </a:t>
            </a:r>
          </a:p>
          <a:p>
            <a:pPr marL="0" marR="0" indent="0" algn="l">
              <a:lnSpc>
                <a:spcPts val="1200"/>
              </a:lnSpc>
              <a:spcBef>
                <a:spcPts val="0"/>
              </a:spcBef>
              <a:spcAft>
                <a:spcPts val="0"/>
              </a:spcAft>
              <a:tabLst>
                <a:tab pos="1005840" algn="l"/>
                <a:tab pos="1920240" algn="l"/>
              </a:tabLst>
            </a:pPr>
            <a:r>
              <a:rPr lang="de-DE" sz="1000" spc="0">
                <a:solidFill>
                  <a:srgbClr val="000000"/>
                </a:solidFill>
                <a:latin typeface="Arial" panose="02020603050405020304" pitchFamily="2"/>
              </a:rPr>
              <a:t>Sonntag 14. April 10-20 Uhr </a:t>
            </a:r>
          </a:p>
          <a:p>
            <a:pPr marL="0" marR="0" indent="0" algn="l">
              <a:lnSpc>
                <a:spcPts val="1200"/>
              </a:lnSpc>
              <a:spcBef>
                <a:spcPts val="1155"/>
              </a:spcBef>
              <a:spcAft>
                <a:spcPts val="0"/>
              </a:spcAft>
            </a:pPr>
            <a:r>
              <a:rPr lang="de-DE" sz="1000" b="1" spc="0">
                <a:solidFill>
                  <a:srgbClr val="000000"/>
                </a:solidFill>
                <a:latin typeface="Arial" panose="02020603050405020304" pitchFamily="2"/>
              </a:rPr>
              <a:t>Bei Bedarf können die Schießzeiten verlängert werden </a:t>
            </a:r>
          </a:p>
          <a:p>
            <a:pPr marL="0" marR="0" indent="0" algn="l">
              <a:lnSpc>
                <a:spcPts val="1200"/>
              </a:lnSpc>
              <a:spcBef>
                <a:spcPts val="1135"/>
              </a:spcBef>
              <a:spcAft>
                <a:spcPts val="0"/>
              </a:spcAft>
            </a:pPr>
            <a:r>
              <a:rPr lang="de-DE" sz="1000" b="1" spc="-5">
                <a:solidFill>
                  <a:srgbClr val="000000"/>
                </a:solidFill>
                <a:latin typeface="Arial" panose="02020603050405020304" pitchFamily="2"/>
              </a:rPr>
              <a:t>Letzte Scheibenausgabe </a:t>
            </a:r>
            <a:r>
              <a:rPr lang="de-DE" sz="1000" spc="-5">
                <a:solidFill>
                  <a:srgbClr val="000000"/>
                </a:solidFill>
                <a:latin typeface="Arial" panose="02020603050405020304" pitchFamily="2"/>
              </a:rPr>
              <a:t>jeweils 21:00 Uhr Schießende am Sonntag - 14. April - um 20 Uhr </a:t>
            </a:r>
          </a:p>
          <a:p>
            <a:pPr marL="0" marR="0" indent="0" algn="l">
              <a:lnSpc>
                <a:spcPts val="1100"/>
              </a:lnSpc>
              <a:spcBef>
                <a:spcPts val="1180"/>
              </a:spcBef>
              <a:spcAft>
                <a:spcPts val="0"/>
              </a:spcAft>
            </a:pPr>
            <a:r>
              <a:rPr lang="de-DE" sz="1000" b="1" spc="-5">
                <a:solidFill>
                  <a:srgbClr val="000000"/>
                </a:solidFill>
                <a:latin typeface="Arial" panose="02020603050405020304" pitchFamily="2"/>
              </a:rPr>
              <a:t>Zugelassen sind </a:t>
            </a:r>
          </a:p>
          <a:p>
            <a:pPr marL="0" marR="0" indent="0" algn="l">
              <a:lnSpc>
                <a:spcPts val="1200"/>
              </a:lnSpc>
              <a:spcBef>
                <a:spcPts val="0"/>
              </a:spcBef>
              <a:spcAft>
                <a:spcPts val="0"/>
              </a:spcAft>
            </a:pPr>
            <a:r>
              <a:rPr lang="de-DE" sz="1000" spc="0">
                <a:solidFill>
                  <a:srgbClr val="000000"/>
                </a:solidFill>
                <a:latin typeface="Arial" panose="02020603050405020304" pitchFamily="2"/>
              </a:rPr>
              <a:t>Luft- und CO</a:t>
            </a:r>
            <a:r>
              <a:rPr lang="de-DE" sz="650" spc="0">
                <a:solidFill>
                  <a:srgbClr val="000000"/>
                </a:solidFill>
                <a:latin typeface="Arial" panose="02020603050405020304" pitchFamily="2"/>
              </a:rPr>
              <a:t>2</a:t>
            </a:r>
            <a:r>
              <a:rPr lang="de-DE" sz="1000" spc="0">
                <a:solidFill>
                  <a:srgbClr val="000000"/>
                </a:solidFill>
                <a:latin typeface="Arial" panose="02020603050405020304" pitchFamily="2"/>
              </a:rPr>
              <a:t>- Gewehre sowie </a:t>
            </a:r>
          </a:p>
          <a:p>
            <a:pPr marL="0" marR="0" indent="0" algn="l">
              <a:lnSpc>
                <a:spcPts val="1200"/>
              </a:lnSpc>
              <a:spcBef>
                <a:spcPts val="0"/>
              </a:spcBef>
              <a:spcAft>
                <a:spcPts val="0"/>
              </a:spcAft>
            </a:pPr>
            <a:r>
              <a:rPr lang="de-DE" sz="1000" spc="-5">
                <a:solidFill>
                  <a:srgbClr val="000000"/>
                </a:solidFill>
                <a:latin typeface="Arial" panose="02020603050405020304" pitchFamily="2"/>
              </a:rPr>
              <a:t>Luft- und CO</a:t>
            </a:r>
            <a:r>
              <a:rPr lang="de-DE" sz="650" spc="-5">
                <a:solidFill>
                  <a:srgbClr val="000000"/>
                </a:solidFill>
                <a:latin typeface="Arial" panose="02020603050405020304" pitchFamily="2"/>
              </a:rPr>
              <a:t>2</a:t>
            </a:r>
            <a:r>
              <a:rPr lang="de-DE" sz="1000" spc="-5">
                <a:solidFill>
                  <a:srgbClr val="000000"/>
                </a:solidFill>
                <a:latin typeface="Arial" panose="02020603050405020304" pitchFamily="2"/>
              </a:rPr>
              <a:t>- Pistolen </a:t>
            </a:r>
          </a:p>
          <a:p>
            <a:pPr marL="0" marR="0" indent="0" algn="l">
              <a:lnSpc>
                <a:spcPts val="1200"/>
              </a:lnSpc>
              <a:spcBef>
                <a:spcPts val="5"/>
              </a:spcBef>
              <a:spcAft>
                <a:spcPts val="0"/>
              </a:spcAft>
            </a:pPr>
            <a:r>
              <a:rPr lang="de-DE" sz="1000" spc="0">
                <a:solidFill>
                  <a:srgbClr val="000000"/>
                </a:solidFill>
                <a:latin typeface="Arial" panose="02020603050405020304" pitchFamily="2"/>
              </a:rPr>
              <a:t>mit einer Bewegungsenergie bis 7,5 Joule </a:t>
            </a:r>
          </a:p>
          <a:p>
            <a:pPr marL="0" marR="0" indent="0" algn="l">
              <a:lnSpc>
                <a:spcPts val="1200"/>
              </a:lnSpc>
              <a:spcBef>
                <a:spcPts val="0"/>
              </a:spcBef>
              <a:spcAft>
                <a:spcPts val="0"/>
              </a:spcAft>
            </a:pPr>
            <a:r>
              <a:rPr lang="de-DE" sz="1000" spc="0">
                <a:solidFill>
                  <a:srgbClr val="000000"/>
                </a:solidFill>
                <a:latin typeface="Arial" panose="02020603050405020304" pitchFamily="2"/>
              </a:rPr>
              <a:t>Zimmerstutzen sind nicht erlaubt. </a:t>
            </a:r>
          </a:p>
          <a:p>
            <a:pPr marL="0" marR="0" indent="0" algn="l">
              <a:lnSpc>
                <a:spcPts val="1100"/>
              </a:lnSpc>
              <a:spcBef>
                <a:spcPts val="5"/>
              </a:spcBef>
              <a:spcAft>
                <a:spcPts val="0"/>
              </a:spcAft>
            </a:pPr>
            <a:r>
              <a:rPr lang="de-DE" sz="1000" spc="0">
                <a:solidFill>
                  <a:srgbClr val="000000"/>
                </a:solidFill>
                <a:latin typeface="Arial" panose="02020603050405020304" pitchFamily="2"/>
              </a:rPr>
              <a:t>8 Auflageböcke stehen zur Verfügung. </a:t>
            </a:r>
          </a:p>
        </p:txBody>
      </p:sp>
      <p:sp>
        <p:nvSpPr>
          <p:cNvPr id="7" name="Textplatzhalter 6"/>
          <p:cNvSpPr>
            <a:spLocks noGrp="1"/>
          </p:cNvSpPr>
          <p:nvPr>
            <p:ph type="body" idx="10"/>
          </p:nvPr>
        </p:nvSpPr>
        <p:spPr>
          <a:xfrm>
            <a:off x="3837305" y="1950720"/>
            <a:ext cx="3295015" cy="266700"/>
          </a:xfrm>
          <a:prstGeom prst="rect">
            <a:avLst/>
          </a:prstGeom>
          <a:noFill/>
          <a:ln w="0" cmpd="sng">
            <a:noFill/>
            <a:prstDash val="solid"/>
          </a:ln>
        </p:spPr>
        <p:txBody>
          <a:bodyPr vert="horz" lIns="0" tIns="0" rIns="0" bIns="0" anchor="t"/>
          <a:lstStyle/>
          <a:p>
            <a:pPr marL="0" marR="0" indent="0" algn="l">
              <a:lnSpc>
                <a:spcPts val="900"/>
              </a:lnSpc>
              <a:spcAft>
                <a:spcPts val="0"/>
              </a:spcAft>
              <a:tabLst>
                <a:tab pos="1828800" algn="l"/>
              </a:tabLst>
            </a:pPr>
            <a:r>
              <a:rPr lang="de-DE" sz="1000" spc="-10">
                <a:solidFill>
                  <a:srgbClr val="000000"/>
                </a:solidFill>
                <a:latin typeface="Arial" panose="02020603050405020304" pitchFamily="2"/>
              </a:rPr>
              <a:t>Einlage 15 € </a:t>
            </a:r>
          </a:p>
          <a:p>
            <a:pPr marL="0" marR="0" indent="0" algn="l">
              <a:lnSpc>
                <a:spcPts val="1100"/>
              </a:lnSpc>
              <a:spcBef>
                <a:spcPts val="0"/>
              </a:spcBef>
              <a:spcAft>
                <a:spcPts val="0"/>
              </a:spcAft>
              <a:tabLst>
                <a:tab pos="1828800" algn="l"/>
              </a:tabLst>
            </a:pPr>
            <a:r>
              <a:rPr lang="de-DE" sz="1000" spc="0">
                <a:solidFill>
                  <a:srgbClr val="000000"/>
                </a:solidFill>
                <a:latin typeface="Arial" panose="02020603050405020304" pitchFamily="2"/>
              </a:rPr>
              <a:t>Schüler und Jugend 8 € </a:t>
            </a:r>
          </a:p>
        </p:txBody>
      </p:sp>
      <p:sp>
        <p:nvSpPr>
          <p:cNvPr id="8" name="Textplatzhalter 7"/>
          <p:cNvSpPr>
            <a:spLocks noGrp="1"/>
          </p:cNvSpPr>
          <p:nvPr>
            <p:ph type="body" idx="10"/>
          </p:nvPr>
        </p:nvSpPr>
        <p:spPr>
          <a:xfrm>
            <a:off x="3837305" y="2217420"/>
            <a:ext cx="3295015" cy="883920"/>
          </a:xfrm>
          <a:prstGeom prst="rect">
            <a:avLst/>
          </a:prstGeom>
          <a:noFill/>
          <a:ln w="0" cmpd="sng">
            <a:noFill/>
            <a:prstDash val="solid"/>
          </a:ln>
        </p:spPr>
        <p:txBody>
          <a:bodyPr vert="horz" lIns="0" tIns="146050" rIns="0" bIns="0" anchor="t"/>
          <a:lstStyle/>
          <a:p>
            <a:pPr marL="0" marR="0" indent="0" algn="l">
              <a:lnSpc>
                <a:spcPts val="1200"/>
              </a:lnSpc>
              <a:spcAft>
                <a:spcPts val="0"/>
              </a:spcAft>
            </a:pPr>
            <a:r>
              <a:rPr lang="de-DE" sz="1000" spc="0">
                <a:solidFill>
                  <a:srgbClr val="000000"/>
                </a:solidFill>
                <a:latin typeface="Arial" panose="02020603050405020304" pitchFamily="2"/>
              </a:rPr>
              <a:t>Mit der Einlage sind bezahlt: </a:t>
            </a:r>
          </a:p>
          <a:p>
            <a:pPr marL="182880" marR="0" indent="0" algn="l">
              <a:lnSpc>
                <a:spcPts val="1200"/>
              </a:lnSpc>
              <a:spcBef>
                <a:spcPts val="5"/>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1 Schuss Gauscheibe </a:t>
            </a:r>
          </a:p>
          <a:p>
            <a:pPr marL="182880" marR="0" indent="0" algn="l">
              <a:lnSpc>
                <a:spcPts val="1200"/>
              </a:lnSpc>
              <a:spcBef>
                <a:spcPts val="0"/>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3 Schuss Haupt </a:t>
            </a:r>
          </a:p>
          <a:p>
            <a:pPr marL="0" marR="0" indent="0" algn="l">
              <a:lnSpc>
                <a:spcPts val="1200"/>
              </a:lnSpc>
              <a:spcBef>
                <a:spcPts val="0"/>
              </a:spcBef>
              <a:spcAft>
                <a:spcPts val="0"/>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20 Schuss Glück (mit Meister kombiniert) </a:t>
            </a:r>
          </a:p>
          <a:p>
            <a:pPr marL="0" marR="0" indent="0" algn="l">
              <a:lnSpc>
                <a:spcPts val="1200"/>
              </a:lnSpc>
              <a:spcBef>
                <a:spcPts val="5"/>
              </a:spcBef>
              <a:spcAft>
                <a:spcPts val="35"/>
              </a:spcAft>
              <a:tabLst>
                <a:tab pos="731520" algn="r"/>
                <a:tab pos="1051560" algn="l"/>
              </a:tabLst>
            </a:pPr>
            <a:r>
              <a:rPr lang="de-DE" sz="100" spc="0">
                <a:solidFill>
                  <a:srgbClr val="000000"/>
                </a:solidFill>
                <a:latin typeface="Arial" panose="02020603050405020304" pitchFamily="2"/>
              </a:rPr>
              <a:t> </a:t>
            </a:r>
            <a:r>
              <a:rPr lang="de-DE" sz="1000" spc="0">
                <a:solidFill>
                  <a:srgbClr val="000000"/>
                </a:solidFill>
                <a:latin typeface="Arial" panose="02020603050405020304" pitchFamily="2"/>
              </a:rPr>
              <a:t>20 Schuss Punkt (mit Meister kombiniert) </a:t>
            </a:r>
          </a:p>
        </p:txBody>
      </p:sp>
      <p:sp>
        <p:nvSpPr>
          <p:cNvPr id="9" name="Textplatzhalter 8"/>
          <p:cNvSpPr>
            <a:spLocks noGrp="1"/>
          </p:cNvSpPr>
          <p:nvPr>
            <p:ph type="body" idx="10"/>
          </p:nvPr>
        </p:nvSpPr>
        <p:spPr>
          <a:xfrm>
            <a:off x="3837305" y="3101340"/>
            <a:ext cx="3295015" cy="432435"/>
          </a:xfrm>
          <a:prstGeom prst="rect">
            <a:avLst/>
          </a:prstGeom>
          <a:noFill/>
          <a:ln w="0" cmpd="sng">
            <a:noFill/>
            <a:prstDash val="solid"/>
          </a:ln>
        </p:spPr>
        <p:txBody>
          <a:bodyPr vert="horz" lIns="0" tIns="0" rIns="0" bIns="0" anchor="t"/>
          <a:lstStyle/>
          <a:p>
            <a:pPr marL="45720" marR="0" indent="0" algn="l">
              <a:lnSpc>
                <a:spcPts val="1200"/>
              </a:lnSpc>
              <a:spcAft>
                <a:spcPts val="2220"/>
              </a:spcAft>
            </a:pPr>
            <a:r>
              <a:rPr lang="de-DE" sz="1000" spc="-5">
                <a:solidFill>
                  <a:srgbClr val="000000"/>
                </a:solidFill>
                <a:latin typeface="Arial" panose="02020603050405020304" pitchFamily="2"/>
              </a:rPr>
              <a:t>44 Schuss </a:t>
            </a:r>
          </a:p>
        </p:txBody>
      </p:sp>
      <p:sp>
        <p:nvSpPr>
          <p:cNvPr id="10" name="Textplatzhalter 9"/>
          <p:cNvSpPr>
            <a:spLocks noGrp="1"/>
          </p:cNvSpPr>
          <p:nvPr>
            <p:ph type="body" idx="10"/>
          </p:nvPr>
        </p:nvSpPr>
        <p:spPr>
          <a:xfrm>
            <a:off x="3837305" y="3533775"/>
            <a:ext cx="3295015" cy="2784475"/>
          </a:xfrm>
          <a:prstGeom prst="rect">
            <a:avLst/>
          </a:prstGeom>
          <a:noFill/>
          <a:ln w="0" cmpd="sng">
            <a:noFill/>
            <a:prstDash val="solid"/>
          </a:ln>
        </p:spPr>
        <p:txBody>
          <a:bodyPr vert="horz" lIns="0" tIns="158750" rIns="0" bIns="0" anchor="t"/>
          <a:lstStyle/>
          <a:p>
            <a:pPr marL="411480" marR="0" indent="0" algn="just">
              <a:lnSpc>
                <a:spcPts val="1100"/>
              </a:lnSpc>
              <a:spcAft>
                <a:spcPts val="0"/>
              </a:spcAft>
            </a:pPr>
            <a:r>
              <a:rPr lang="de-DE" sz="1000" b="1" spc="0">
                <a:solidFill>
                  <a:srgbClr val="000000"/>
                </a:solidFill>
                <a:latin typeface="Arial" panose="02020603050405020304" pitchFamily="2"/>
              </a:rPr>
              <a:t>Schützenkönige des Gaus Bad Tölz 2024 </a:t>
            </a:r>
          </a:p>
          <a:p>
            <a:pPr marL="0" marR="0" indent="0" algn="just">
              <a:lnSpc>
                <a:spcPts val="1200"/>
              </a:lnSpc>
              <a:spcBef>
                <a:spcPts val="15"/>
              </a:spcBef>
              <a:spcAft>
                <a:spcPts val="0"/>
              </a:spcAft>
            </a:pPr>
            <a:r>
              <a:rPr lang="de-DE" sz="1000" spc="0">
                <a:solidFill>
                  <a:srgbClr val="000000"/>
                </a:solidFill>
                <a:latin typeface="Arial" panose="02020603050405020304" pitchFamily="2"/>
              </a:rPr>
              <a:t>Schützenkönig wird der Teilnehmer mit dem besten Tiefschuss auf der Hauptscheibe (nur Mitglieder des BSSB, die 2024 bei einer Gesellschaft des Gaues Bad Tölz stammversichert sind). Dieser erhält, unabhängig seines Platzes auf Haupt, dasselbe Preisgeld wie der Erstplatzierte. Folgende Schützenkönige werden proklamiert: </a:t>
            </a:r>
          </a:p>
          <a:p>
            <a:pPr marL="0" marR="0" indent="0" algn="ctr">
              <a:lnSpc>
                <a:spcPts val="1200"/>
              </a:lnSpc>
              <a:spcBef>
                <a:spcPts val="1135"/>
              </a:spcBef>
              <a:spcAft>
                <a:spcPts val="0"/>
              </a:spcAft>
            </a:pPr>
            <a:r>
              <a:rPr lang="de-DE" sz="1000" b="1" spc="0">
                <a:solidFill>
                  <a:srgbClr val="000000"/>
                </a:solidFill>
                <a:latin typeface="Arial" panose="02020603050405020304" pitchFamily="2"/>
              </a:rPr>
              <a:t>Schützenkönig Luftgewehr Herren </a:t>
            </a:r>
            <a:br/>
            <a:r>
              <a:rPr lang="de-DE" sz="1000" spc="0">
                <a:solidFill>
                  <a:srgbClr val="000000"/>
                </a:solidFill>
                <a:latin typeface="Arial" panose="02020603050405020304" pitchFamily="2"/>
              </a:rPr>
              <a:t>Altersgrenze: vor dem 01.01.2007 geboren. </a:t>
            </a:r>
            <a:br/>
            <a:r>
              <a:rPr lang="de-DE" sz="1000" spc="0">
                <a:solidFill>
                  <a:srgbClr val="000000"/>
                </a:solidFill>
                <a:latin typeface="Arial" panose="02020603050405020304" pitchFamily="2"/>
              </a:rPr>
              <a:t>überreicht werden: </a:t>
            </a:r>
            <a:br/>
            <a:r>
              <a:rPr lang="de-DE" sz="1000" spc="0">
                <a:solidFill>
                  <a:srgbClr val="000000"/>
                </a:solidFill>
                <a:latin typeface="Arial" panose="02020603050405020304" pitchFamily="2"/>
              </a:rPr>
              <a:t>Gaukönigskette, Königszeichen und eine Urkunde. </a:t>
            </a:r>
          </a:p>
          <a:p>
            <a:pPr marL="0" marR="0" indent="0" algn="ctr">
              <a:lnSpc>
                <a:spcPts val="1100"/>
              </a:lnSpc>
              <a:spcBef>
                <a:spcPts val="1150"/>
              </a:spcBef>
              <a:spcAft>
                <a:spcPts val="0"/>
              </a:spcAft>
            </a:pPr>
            <a:r>
              <a:rPr lang="de-DE" sz="1000" b="1" spc="0">
                <a:solidFill>
                  <a:srgbClr val="000000"/>
                </a:solidFill>
                <a:latin typeface="Arial" panose="02020603050405020304" pitchFamily="2"/>
              </a:rPr>
              <a:t>Schützenkönig Luftgewehr Damen </a:t>
            </a:r>
            <a:br/>
            <a:r>
              <a:rPr lang="de-DE" sz="1000" spc="0">
                <a:solidFill>
                  <a:srgbClr val="000000"/>
                </a:solidFill>
                <a:latin typeface="Arial" panose="02020603050405020304" pitchFamily="2"/>
              </a:rPr>
              <a:t>Altersgrenze: vor dem 01.01.2007 geboren. </a:t>
            </a:r>
            <a:br/>
            <a:r>
              <a:rPr lang="de-DE" sz="1000" spc="0">
                <a:solidFill>
                  <a:srgbClr val="000000"/>
                </a:solidFill>
                <a:latin typeface="Arial" panose="02020603050405020304" pitchFamily="2"/>
              </a:rPr>
              <a:t>überreicht werden: </a:t>
            </a:r>
            <a:br/>
            <a:r>
              <a:rPr lang="de-DE" sz="1000" spc="0">
                <a:solidFill>
                  <a:srgbClr val="000000"/>
                </a:solidFill>
                <a:latin typeface="Arial" panose="02020603050405020304" pitchFamily="2"/>
              </a:rPr>
              <a:t>Gaukönigskette, Königszeichen und eine Urkunde. </a:t>
            </a:r>
          </a:p>
        </p:txBody>
      </p:sp>
      <p:sp>
        <p:nvSpPr>
          <p:cNvPr id="11" name="Textplatzhalter 10"/>
          <p:cNvSpPr>
            <a:spLocks noGrp="1"/>
          </p:cNvSpPr>
          <p:nvPr>
            <p:ph type="body" idx="10"/>
          </p:nvPr>
        </p:nvSpPr>
        <p:spPr>
          <a:xfrm>
            <a:off x="735330" y="6333490"/>
            <a:ext cx="2844800" cy="1579245"/>
          </a:xfrm>
          <a:prstGeom prst="rect">
            <a:avLst/>
          </a:prstGeom>
          <a:noFill/>
          <a:ln w="0" cmpd="sng">
            <a:noFill/>
            <a:prstDash val="solid"/>
          </a:ln>
        </p:spPr>
        <p:txBody>
          <a:bodyPr vert="horz" lIns="0" tIns="0" rIns="0" bIns="0" anchor="t"/>
          <a:lstStyle/>
          <a:p>
            <a:pPr marL="45720" marR="0" indent="0" algn="l">
              <a:lnSpc>
                <a:spcPts val="900"/>
              </a:lnSpc>
              <a:spcAft>
                <a:spcPts val="0"/>
              </a:spcAft>
            </a:pPr>
            <a:r>
              <a:rPr lang="de-DE" sz="1000" b="1" spc="0">
                <a:solidFill>
                  <a:srgbClr val="000000"/>
                </a:solidFill>
                <a:latin typeface="Arial" panose="02020603050405020304" pitchFamily="2"/>
              </a:rPr>
              <a:t>Anzahl der Schießstände: </a:t>
            </a:r>
          </a:p>
          <a:p>
            <a:pPr marL="45720" marR="0" indent="0" algn="l">
              <a:lnSpc>
                <a:spcPts val="1100"/>
              </a:lnSpc>
              <a:spcBef>
                <a:spcPts val="0"/>
              </a:spcBef>
              <a:spcAft>
                <a:spcPts val="0"/>
              </a:spcAft>
            </a:pPr>
            <a:r>
              <a:rPr lang="de-DE" sz="1000" spc="0">
                <a:solidFill>
                  <a:srgbClr val="000000"/>
                </a:solidFill>
                <a:latin typeface="Arial" panose="02020603050405020304" pitchFamily="2"/>
              </a:rPr>
              <a:t>22 Zugstände – Entfernung 10 m </a:t>
            </a:r>
          </a:p>
          <a:p>
            <a:pPr marL="45720" marR="0" indent="0" algn="l">
              <a:lnSpc>
                <a:spcPts val="1100"/>
              </a:lnSpc>
              <a:spcBef>
                <a:spcPts val="1180"/>
              </a:spcBef>
              <a:spcAft>
                <a:spcPts val="0"/>
              </a:spcAft>
            </a:pPr>
            <a:r>
              <a:rPr lang="de-DE" sz="1000" b="1" spc="-20">
                <a:solidFill>
                  <a:srgbClr val="000000"/>
                </a:solidFill>
                <a:latin typeface="Arial" panose="02020603050405020304" pitchFamily="2"/>
              </a:rPr>
              <a:t>Munition </a:t>
            </a:r>
          </a:p>
          <a:p>
            <a:pPr marL="45720" marR="45720" indent="0" algn="l">
              <a:lnSpc>
                <a:spcPts val="1200"/>
              </a:lnSpc>
              <a:spcBef>
                <a:spcPts val="5"/>
              </a:spcBef>
              <a:spcAft>
                <a:spcPts val="0"/>
              </a:spcAft>
            </a:pPr>
            <a:r>
              <a:rPr lang="de-DE" sz="1000" spc="0">
                <a:solidFill>
                  <a:srgbClr val="000000"/>
                </a:solidFill>
                <a:latin typeface="Arial" panose="02020603050405020304" pitchFamily="2"/>
              </a:rPr>
              <a:t>für Luftdruckwaffen an der Kasse erhältlich. Gemäß den Sicherheitsempfehlungen des BSSB sollen alle Waffen mit Sicherheitsfahnen bzw. Sicherheitspuffern ausgestattet sein. </a:t>
            </a:r>
          </a:p>
          <a:p>
            <a:pPr marL="45720" marR="0" indent="0" algn="l">
              <a:lnSpc>
                <a:spcPts val="1100"/>
              </a:lnSpc>
              <a:spcBef>
                <a:spcPts val="1180"/>
              </a:spcBef>
              <a:spcAft>
                <a:spcPts val="0"/>
              </a:spcAft>
            </a:pPr>
            <a:r>
              <a:rPr lang="de-DE" sz="1000" b="1" spc="-5">
                <a:solidFill>
                  <a:srgbClr val="000000"/>
                </a:solidFill>
                <a:latin typeface="Arial" panose="02020603050405020304" pitchFamily="2"/>
              </a:rPr>
              <a:t>Leitung der Schießaufsicht: </a:t>
            </a:r>
          </a:p>
          <a:p>
            <a:pPr marL="45720" marR="0" indent="0" algn="l">
              <a:lnSpc>
                <a:spcPts val="1100"/>
              </a:lnSpc>
              <a:spcBef>
                <a:spcPts val="0"/>
              </a:spcBef>
              <a:spcAft>
                <a:spcPts val="0"/>
              </a:spcAft>
            </a:pPr>
            <a:r>
              <a:rPr lang="de-DE" sz="1000" spc="0">
                <a:solidFill>
                  <a:srgbClr val="000000"/>
                </a:solidFill>
                <a:latin typeface="Arial" panose="02020603050405020304" pitchFamily="2"/>
              </a:rPr>
              <a:t>Rudi Tiefenbrunner und Regina Bechteler </a:t>
            </a:r>
          </a:p>
        </p:txBody>
      </p:sp>
      <p:sp>
        <p:nvSpPr>
          <p:cNvPr id="12" name="Textplatzhalter 11"/>
          <p:cNvSpPr>
            <a:spLocks noGrp="1"/>
          </p:cNvSpPr>
          <p:nvPr>
            <p:ph type="body" idx="10"/>
          </p:nvPr>
        </p:nvSpPr>
        <p:spPr>
          <a:xfrm>
            <a:off x="4064000" y="6333490"/>
            <a:ext cx="2844800" cy="1446530"/>
          </a:xfrm>
          <a:prstGeom prst="rect">
            <a:avLst/>
          </a:prstGeom>
          <a:noFill/>
          <a:ln w="0" cmpd="sng">
            <a:noFill/>
            <a:prstDash val="solid"/>
          </a:ln>
        </p:spPr>
        <p:txBody>
          <a:bodyPr vert="horz" lIns="0" tIns="130175" rIns="0" bIns="0" anchor="t"/>
          <a:lstStyle/>
          <a:p>
            <a:pPr marL="0" marR="0" indent="0" algn="ctr">
              <a:lnSpc>
                <a:spcPts val="1200"/>
              </a:lnSpc>
              <a:spcAft>
                <a:spcPts val="0"/>
              </a:spcAft>
            </a:pPr>
            <a:r>
              <a:rPr lang="de-DE" sz="1000" b="1" spc="-10">
                <a:solidFill>
                  <a:srgbClr val="000000"/>
                </a:solidFill>
                <a:latin typeface="Arial" panose="02020603050405020304" pitchFamily="2"/>
              </a:rPr>
              <a:t>Jugendschützenkönig(in) Luftgewehr </a:t>
            </a:r>
            <a:br/>
            <a:r>
              <a:rPr lang="de-DE" sz="1000" spc="-10">
                <a:solidFill>
                  <a:srgbClr val="000000"/>
                </a:solidFill>
                <a:latin typeface="Arial" panose="02020603050405020304" pitchFamily="2"/>
              </a:rPr>
              <a:t>Altersgrenze: nach dem 31.12.2006 geboren. </a:t>
            </a:r>
            <a:br/>
            <a:r>
              <a:rPr lang="de-DE" sz="1000" spc="-10">
                <a:solidFill>
                  <a:srgbClr val="000000"/>
                </a:solidFill>
                <a:latin typeface="Arial" panose="02020603050405020304" pitchFamily="2"/>
              </a:rPr>
              <a:t>überreicht werden: </a:t>
            </a:r>
            <a:br/>
            <a:r>
              <a:rPr lang="de-DE" sz="1000" spc="-10">
                <a:solidFill>
                  <a:srgbClr val="000000"/>
                </a:solidFill>
                <a:latin typeface="Arial" panose="02020603050405020304" pitchFamily="2"/>
              </a:rPr>
              <a:t>Gaukönigskette, Königszeichen und eine Urkunde. </a:t>
            </a:r>
          </a:p>
          <a:p>
            <a:pPr marL="0" marR="0" indent="0" algn="ctr">
              <a:lnSpc>
                <a:spcPts val="1100"/>
              </a:lnSpc>
              <a:spcBef>
                <a:spcPts val="1160"/>
              </a:spcBef>
              <a:spcAft>
                <a:spcPts val="0"/>
              </a:spcAft>
            </a:pPr>
            <a:r>
              <a:rPr lang="de-DE" sz="1000" b="1" spc="-10">
                <a:solidFill>
                  <a:srgbClr val="000000"/>
                </a:solidFill>
                <a:latin typeface="Arial" panose="02020603050405020304" pitchFamily="2"/>
              </a:rPr>
              <a:t>Pistolenschützenkönig(in) </a:t>
            </a:r>
            <a:br/>
            <a:r>
              <a:rPr lang="de-DE" sz="1000" spc="-10">
                <a:solidFill>
                  <a:srgbClr val="000000"/>
                </a:solidFill>
                <a:latin typeface="Arial" panose="02020603050405020304" pitchFamily="2"/>
              </a:rPr>
              <a:t>Altersgrenze: vor dem 01.01.2007 geboren. </a:t>
            </a:r>
            <a:br/>
            <a:r>
              <a:rPr lang="de-DE" sz="1000" spc="-10">
                <a:solidFill>
                  <a:srgbClr val="000000"/>
                </a:solidFill>
                <a:latin typeface="Arial" panose="02020603050405020304" pitchFamily="2"/>
              </a:rPr>
              <a:t>überreicht werden: </a:t>
            </a:r>
            <a:br/>
            <a:r>
              <a:rPr lang="de-DE" sz="1000" spc="-10">
                <a:solidFill>
                  <a:srgbClr val="000000"/>
                </a:solidFill>
                <a:latin typeface="Arial" panose="02020603050405020304" pitchFamily="2"/>
              </a:rPr>
              <a:t>Gaukönigskette, Königszeichen und eine Urkunde. </a:t>
            </a:r>
          </a:p>
        </p:txBody>
      </p:sp>
      <p:sp>
        <p:nvSpPr>
          <p:cNvPr id="13" name="Textplatzhalter 12"/>
          <p:cNvSpPr>
            <a:spLocks noGrp="1"/>
          </p:cNvSpPr>
          <p:nvPr>
            <p:ph type="body" idx="10"/>
          </p:nvPr>
        </p:nvSpPr>
        <p:spPr>
          <a:xfrm>
            <a:off x="789305" y="7912735"/>
            <a:ext cx="2743200" cy="2196465"/>
          </a:xfrm>
          <a:prstGeom prst="rect">
            <a:avLst/>
          </a:prstGeom>
          <a:noFill/>
          <a:ln w="0" cmpd="sng">
            <a:noFill/>
            <a:prstDash val="solid"/>
          </a:ln>
        </p:spPr>
        <p:txBody>
          <a:bodyPr vert="horz" lIns="0" tIns="150495" rIns="0" bIns="0" anchor="t"/>
          <a:lstStyle/>
          <a:p>
            <a:pPr marL="45720" marR="0" indent="0" algn="l">
              <a:lnSpc>
                <a:spcPts val="1100"/>
              </a:lnSpc>
              <a:spcAft>
                <a:spcPts val="0"/>
              </a:spcAft>
            </a:pPr>
            <a:r>
              <a:rPr lang="de-DE" sz="1000" b="1" spc="-10">
                <a:solidFill>
                  <a:srgbClr val="000000"/>
                </a:solidFill>
                <a:latin typeface="Arial" panose="02020603050405020304" pitchFamily="2"/>
              </a:rPr>
              <a:t>Meistbeteiligung </a:t>
            </a:r>
          </a:p>
          <a:p>
            <a:pPr marL="228600" marR="0" indent="182880" algn="just">
              <a:lnSpc>
                <a:spcPts val="1100"/>
              </a:lnSpc>
              <a:spcBef>
                <a:spcPts val="0"/>
              </a:spcBef>
              <a:spcAft>
                <a:spcPts val="0"/>
              </a:spcAft>
              <a:buFont typeface="Courier New"/>
              <a:buChar char="o"/>
            </a:pPr>
            <a:r>
              <a:rPr lang="de-DE" sz="1000" spc="0">
                <a:solidFill>
                  <a:srgbClr val="000000"/>
                </a:solidFill>
                <a:latin typeface="Arial" panose="02020603050405020304" pitchFamily="2"/>
              </a:rPr>
              <a:t>Die Gesellschaft mit der meisten Beteiligung erhält 50 Liter Bier. </a:t>
            </a:r>
          </a:p>
          <a:p>
            <a:pPr marL="228600" marR="91440" indent="182880" algn="l">
              <a:lnSpc>
                <a:spcPts val="1200"/>
              </a:lnSpc>
              <a:spcBef>
                <a:spcPts val="5"/>
              </a:spcBef>
              <a:spcAft>
                <a:spcPts val="0"/>
              </a:spcAft>
              <a:buFont typeface="Courier New"/>
              <a:buChar char="o"/>
            </a:pPr>
            <a:r>
              <a:rPr lang="de-DE" sz="1000" spc="-10">
                <a:solidFill>
                  <a:srgbClr val="000000"/>
                </a:solidFill>
                <a:latin typeface="Arial" panose="02020603050405020304" pitchFamily="2"/>
              </a:rPr>
              <a:t>Die Gesellschaft, die den 2. Platz bei der Meistbeteiligung belegt, erhält 30 Liter Bier. </a:t>
            </a:r>
          </a:p>
          <a:p>
            <a:pPr marL="228600" marR="0" indent="182880" algn="just">
              <a:lnSpc>
                <a:spcPts val="1200"/>
              </a:lnSpc>
              <a:spcBef>
                <a:spcPts val="5"/>
              </a:spcBef>
              <a:spcAft>
                <a:spcPts val="0"/>
              </a:spcAft>
              <a:buFont typeface="Courier New"/>
              <a:buChar char="o"/>
            </a:pPr>
            <a:r>
              <a:rPr lang="de-DE" sz="1000" spc="0">
                <a:solidFill>
                  <a:srgbClr val="000000"/>
                </a:solidFill>
                <a:latin typeface="Arial" panose="02020603050405020304" pitchFamily="2"/>
              </a:rPr>
              <a:t>Die Gesellschaft mit den meisten weiblichen Teilnehmern erhält eine Überraschung. </a:t>
            </a:r>
          </a:p>
          <a:p>
            <a:pPr marL="228600" marR="0" indent="182880" algn="just">
              <a:lnSpc>
                <a:spcPts val="1200"/>
              </a:lnSpc>
              <a:spcBef>
                <a:spcPts val="0"/>
              </a:spcBef>
              <a:spcAft>
                <a:spcPts val="0"/>
              </a:spcAft>
              <a:buFont typeface="Courier New"/>
              <a:buChar char="o"/>
            </a:pPr>
            <a:r>
              <a:rPr lang="de-DE" sz="1000" spc="-10">
                <a:solidFill>
                  <a:srgbClr val="000000"/>
                </a:solidFill>
                <a:latin typeface="Arial" panose="02020603050405020304" pitchFamily="2"/>
              </a:rPr>
              <a:t>Die Gesellschaft mit der meisten Beteiligung </a:t>
            </a:r>
          </a:p>
          <a:p>
            <a:pPr marL="45720" marR="137160" indent="0" algn="l">
              <a:lnSpc>
                <a:spcPts val="1100"/>
              </a:lnSpc>
              <a:spcBef>
                <a:spcPts val="0"/>
              </a:spcBef>
              <a:spcAft>
                <a:spcPts val="0"/>
              </a:spcAft>
            </a:pPr>
            <a:r>
              <a:rPr lang="de-DE" sz="1000" spc="0">
                <a:solidFill>
                  <a:srgbClr val="000000"/>
                </a:solidFill>
                <a:latin typeface="Arial" panose="02020603050405020304" pitchFamily="2"/>
              </a:rPr>
              <a:t>bis zum 07.04.2024 erhält 30 Liter Bier. Schützen, welche mit dem Luftgewehr und der Luftpistole starten, werden mit dem Faktor 2 – entsprechend bezahlter Einlage – beim Meistpreis gezählt. </a:t>
            </a:r>
          </a:p>
          <a:p>
            <a:pPr marL="45720" marR="0" indent="0" algn="l">
              <a:lnSpc>
                <a:spcPts val="1200"/>
              </a:lnSpc>
              <a:spcBef>
                <a:spcPts val="0"/>
              </a:spcBef>
              <a:spcAft>
                <a:spcPts val="15"/>
              </a:spcAft>
            </a:pPr>
            <a:r>
              <a:rPr lang="de-DE" sz="1000" spc="-10">
                <a:solidFill>
                  <a:srgbClr val="000000"/>
                </a:solidFill>
                <a:latin typeface="Arial" panose="02020603050405020304" pitchFamily="2"/>
              </a:rPr>
              <a:t>Veranstalter sind jeweils ausgeschlossen. </a:t>
            </a:r>
          </a:p>
        </p:txBody>
      </p:sp>
      <p:sp>
        <p:nvSpPr>
          <p:cNvPr id="14" name="Textplatzhalter 13"/>
          <p:cNvSpPr>
            <a:spLocks noGrp="1"/>
          </p:cNvSpPr>
          <p:nvPr>
            <p:ph type="body" idx="10"/>
          </p:nvPr>
        </p:nvSpPr>
        <p:spPr>
          <a:xfrm>
            <a:off x="3883025" y="7928610"/>
            <a:ext cx="3088005" cy="1515110"/>
          </a:xfrm>
          <a:prstGeom prst="rect">
            <a:avLst/>
          </a:prstGeom>
          <a:noFill/>
          <a:ln w="0" cmpd="sng">
            <a:noFill/>
            <a:prstDash val="solid"/>
          </a:ln>
        </p:spPr>
        <p:txBody>
          <a:bodyPr vert="horz" lIns="0" tIns="0" rIns="0" bIns="0" anchor="t"/>
          <a:lstStyle/>
          <a:p>
            <a:pPr marL="91440" marR="0" indent="0" algn="ctr">
              <a:lnSpc>
                <a:spcPts val="1100"/>
              </a:lnSpc>
              <a:spcAft>
                <a:spcPts val="0"/>
              </a:spcAft>
            </a:pPr>
            <a:r>
              <a:rPr lang="de-DE" sz="1000" b="1" spc="-5">
                <a:solidFill>
                  <a:srgbClr val="000000"/>
                </a:solidFill>
                <a:latin typeface="Arial" panose="02020603050405020304" pitchFamily="2"/>
              </a:rPr>
              <a:t>Schützenkönig(in) aufgelegt (LG + LP) </a:t>
            </a:r>
            <a:br/>
            <a:r>
              <a:rPr lang="de-DE" sz="1000" spc="-5">
                <a:solidFill>
                  <a:srgbClr val="000000"/>
                </a:solidFill>
                <a:latin typeface="Arial" panose="02020603050405020304" pitchFamily="2"/>
              </a:rPr>
              <a:t>Altersgrenze: vor dem 01.01.1974 geboren. </a:t>
            </a:r>
            <a:br/>
            <a:r>
              <a:rPr lang="de-DE" sz="1000" spc="-5">
                <a:solidFill>
                  <a:srgbClr val="000000"/>
                </a:solidFill>
                <a:latin typeface="Arial" panose="02020603050405020304" pitchFamily="2"/>
              </a:rPr>
              <a:t>überreicht werden: Königszeichen und eine Urkunde. </a:t>
            </a:r>
          </a:p>
          <a:p>
            <a:pPr marL="137160" marR="137160" indent="0" algn="l">
              <a:lnSpc>
                <a:spcPts val="1200"/>
              </a:lnSpc>
              <a:spcBef>
                <a:spcPts val="1135"/>
              </a:spcBef>
              <a:spcAft>
                <a:spcPts val="0"/>
              </a:spcAft>
            </a:pPr>
            <a:r>
              <a:rPr lang="de-DE" sz="1000" b="1" spc="-15">
                <a:solidFill>
                  <a:srgbClr val="000000"/>
                </a:solidFill>
                <a:latin typeface="Arial" panose="02020603050405020304" pitchFamily="2"/>
              </a:rPr>
              <a:t>Der Älteste unter den teilnehmenden Schützen, </a:t>
            </a:r>
            <a:r>
              <a:rPr lang="de-DE" sz="1000" spc="-15">
                <a:solidFill>
                  <a:srgbClr val="000000"/>
                </a:solidFill>
                <a:latin typeface="Arial" panose="02020603050405020304" pitchFamily="2"/>
              </a:rPr>
              <a:t>der bei einer Gesellschaft des Gaues Bad Tölz gemeldet und Mitglied ist, erhält eine Ehrengabe. </a:t>
            </a:r>
          </a:p>
          <a:p>
            <a:pPr marL="502920" marR="45720" indent="0" algn="l">
              <a:lnSpc>
                <a:spcPts val="1300"/>
              </a:lnSpc>
              <a:spcBef>
                <a:spcPts val="1155"/>
              </a:spcBef>
              <a:spcAft>
                <a:spcPts val="155"/>
              </a:spcAft>
            </a:pPr>
            <a:r>
              <a:rPr lang="de-DE" sz="1100" b="1" spc="0">
                <a:solidFill>
                  <a:srgbClr val="000000"/>
                </a:solidFill>
                <a:latin typeface="Arial" panose="02020603050405020304" pitchFamily="2"/>
              </a:rPr>
              <a:t>Alle Ergebnisse sind täglich aktualisiert unter </a:t>
            </a:r>
            <a:r>
              <a:rPr lang="de-DE" sz="1100" b="1" u="sng" spc="0">
                <a:solidFill>
                  <a:srgbClr val="0000FF"/>
                </a:solidFill>
                <a:latin typeface="Arial" panose="02020603050405020304" pitchFamily="2"/>
              </a:rPr>
              <a:t>www.sg-jachenau.de</a:t>
            </a:r>
            <a:r>
              <a:rPr lang="de-DE" sz="1100" b="1" spc="0">
                <a:solidFill>
                  <a:srgbClr val="000000"/>
                </a:solidFill>
                <a:latin typeface="Arial" panose="02020603050405020304" pitchFamily="2"/>
              </a:rPr>
              <a:t> abrufbar. </a:t>
            </a:r>
          </a:p>
        </p:txBody>
      </p:sp>
      <p:cxnSp>
        <p:nvCxnSpPr>
          <p:cNvPr id="15" name="Gerader Verbinder 14"/>
          <p:cNvCxnSpPr/>
          <p:nvPr/>
        </p:nvCxnSpPr>
        <p:spPr>
          <a:xfrm>
            <a:off x="359410" y="1774190"/>
            <a:ext cx="6837680" cy="0"/>
          </a:xfrm>
          <a:prstGeom prst="line">
            <a:avLst/>
          </a:prstGeom>
          <a:ln w="8890" cmpd="sng">
            <a:solidFill>
              <a:srgbClr val="000000"/>
            </a:solidFill>
          </a:ln>
        </p:spPr>
      </p:cxnSp>
      <p:cxnSp>
        <p:nvCxnSpPr>
          <p:cNvPr id="16" name="Gerader Verbinder 15"/>
          <p:cNvCxnSpPr/>
          <p:nvPr/>
        </p:nvCxnSpPr>
        <p:spPr>
          <a:xfrm>
            <a:off x="3776345" y="1771015"/>
            <a:ext cx="0" cy="8333740"/>
          </a:xfrm>
          <a:prstGeom prst="line">
            <a:avLst/>
          </a:prstGeom>
          <a:ln w="8890" cmpd="sng">
            <a:solidFill>
              <a:srgbClr val="000000"/>
            </a:solidFill>
          </a:ln>
        </p:spPr>
      </p:cxnSp>
      <p:cxnSp>
        <p:nvCxnSpPr>
          <p:cNvPr id="17" name="Gerader Verbinder 16"/>
          <p:cNvCxnSpPr/>
          <p:nvPr/>
        </p:nvCxnSpPr>
        <p:spPr>
          <a:xfrm>
            <a:off x="3837305" y="3538855"/>
            <a:ext cx="3295650" cy="0"/>
          </a:xfrm>
          <a:prstGeom prst="line">
            <a:avLst/>
          </a:prstGeom>
          <a:ln w="8890" cmpd="sng">
            <a:solidFill>
              <a:srgbClr val="000000"/>
            </a:solidFill>
          </a:ln>
        </p:spPr>
      </p:cxnSp>
      <p:cxnSp>
        <p:nvCxnSpPr>
          <p:cNvPr id="18" name="Gerader Verbinder 17"/>
          <p:cNvCxnSpPr/>
          <p:nvPr/>
        </p:nvCxnSpPr>
        <p:spPr>
          <a:xfrm>
            <a:off x="3846830" y="3096895"/>
            <a:ext cx="3277235" cy="0"/>
          </a:xfrm>
          <a:prstGeom prst="line">
            <a:avLst/>
          </a:prstGeom>
          <a:ln w="6350" cmpd="sng">
            <a:solidFill>
              <a:srgbClr val="000000"/>
            </a:solidFill>
          </a:ln>
        </p:spPr>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07975" y="596900"/>
            <a:ext cx="6946900" cy="3881120"/>
          </a:xfrm>
          <a:prstGeom prst="rect">
            <a:avLst/>
          </a:prstGeom>
          <a:noFill/>
          <a:ln w="0" cmpd="sng">
            <a:noFill/>
            <a:prstDash val="solid"/>
          </a:ln>
        </p:spPr>
        <p:txBody>
          <a:bodyPr vert="horz" lIns="0" tIns="6985" rIns="0" bIns="0" anchor="t"/>
          <a:lstStyle/>
          <a:p>
            <a:pPr marL="960120" marR="0" indent="0" algn="l">
              <a:lnSpc>
                <a:spcPts val="1400"/>
              </a:lnSpc>
              <a:spcAft>
                <a:spcPts val="0"/>
              </a:spcAft>
            </a:pPr>
            <a:r>
              <a:rPr lang="de-DE" sz="1200" b="1" spc="0">
                <a:solidFill>
                  <a:srgbClr val="000000"/>
                </a:solidFill>
                <a:latin typeface="Arial" panose="02020603050405020304" pitchFamily="2"/>
              </a:rPr>
              <a:t>Für das Gauschießen 2024 ist folgende Klasseneinteilung gültig: </a:t>
            </a:r>
          </a:p>
          <a:p>
            <a:pPr marL="1600200" marR="0" indent="0" algn="l">
              <a:lnSpc>
                <a:spcPts val="1400"/>
              </a:lnSpc>
              <a:spcBef>
                <a:spcPts val="181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Schüler Jahrgang 2013 – 2014 </a:t>
            </a:r>
          </a:p>
          <a:p>
            <a:pPr marL="2926080" marR="1188720" indent="0" algn="l">
              <a:lnSpc>
                <a:spcPts val="1500"/>
              </a:lnSpc>
              <a:spcBef>
                <a:spcPts val="0"/>
              </a:spcBef>
              <a:spcAft>
                <a:spcPts val="0"/>
              </a:spcAft>
            </a:pPr>
            <a:r>
              <a:rPr lang="de-DE" sz="1100" spc="-5">
                <a:solidFill>
                  <a:srgbClr val="000000"/>
                </a:solidFill>
                <a:latin typeface="Arial" panose="02020603050405020304" pitchFamily="2"/>
              </a:rPr>
              <a:t>nur bei Vorlage einer für den Schüler gültigen Ausnahmegenehmigung vom Landratsamt </a:t>
            </a:r>
          </a:p>
          <a:p>
            <a:pPr marL="1600200" marR="0" indent="0" algn="l">
              <a:lnSpc>
                <a:spcPts val="1400"/>
              </a:lnSpc>
              <a:spcBef>
                <a:spcPts val="21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Schüler Jahrgang 2010 – 2012 </a:t>
            </a:r>
          </a:p>
          <a:p>
            <a:pPr marL="1600200" marR="0" indent="0" algn="l">
              <a:lnSpc>
                <a:spcPts val="1400"/>
              </a:lnSpc>
              <a:spcBef>
                <a:spcPts val="22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Jugend Jahrgang 2008 – 2009 </a:t>
            </a:r>
          </a:p>
          <a:p>
            <a:pPr marL="1600200" marR="0" indent="0" algn="l">
              <a:lnSpc>
                <a:spcPts val="1400"/>
              </a:lnSpc>
              <a:spcBef>
                <a:spcPts val="255"/>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Junioren Jahrgang 2004 – 2007 </a:t>
            </a:r>
          </a:p>
          <a:p>
            <a:pPr marL="1600200" marR="0" indent="0" algn="l">
              <a:lnSpc>
                <a:spcPts val="1400"/>
              </a:lnSpc>
              <a:spcBef>
                <a:spcPts val="230"/>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Damen Jahrgang 1979 – 2003 </a:t>
            </a:r>
          </a:p>
          <a:p>
            <a:pPr marL="132588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Schützenklasse Jahrgang 1979 – 2003 </a:t>
            </a:r>
          </a:p>
          <a:p>
            <a:pPr marL="1188720" marR="0" indent="0" algn="l">
              <a:lnSpc>
                <a:spcPts val="1400"/>
              </a:lnSpc>
              <a:spcBef>
                <a:spcPts val="225"/>
              </a:spcBef>
              <a:spcAft>
                <a:spcPts val="0"/>
              </a:spcAft>
              <a:tabLst>
                <a:tab pos="2926080" algn="l"/>
              </a:tabLst>
            </a:pPr>
            <a:r>
              <a:rPr lang="de-DE" sz="1200" spc="0">
                <a:solidFill>
                  <a:srgbClr val="000000"/>
                </a:solidFill>
                <a:latin typeface="Arial" panose="02020603050405020304" pitchFamily="2"/>
              </a:rPr>
              <a:t>Damen Altersklasse Jahrgang 1924 – 1978 </a:t>
            </a:r>
          </a:p>
          <a:p>
            <a:pPr marL="146304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Altschützen Jahrgang 1964 – 1978 </a:t>
            </a:r>
          </a:p>
          <a:p>
            <a:pPr marL="1600200" marR="0" indent="0" algn="l">
              <a:lnSpc>
                <a:spcPts val="1400"/>
              </a:lnSpc>
              <a:spcBef>
                <a:spcPts val="230"/>
              </a:spcBef>
              <a:spcAft>
                <a:spcPts val="0"/>
              </a:spcAft>
              <a:tabLst>
                <a:tab pos="2148840" algn="r"/>
                <a:tab pos="2926080" algn="l"/>
              </a:tabLst>
            </a:pPr>
            <a:r>
              <a:rPr lang="de-DE" sz="100" spc="0">
                <a:solidFill>
                  <a:srgbClr val="000000"/>
                </a:solidFill>
                <a:latin typeface="Arial" panose="02020603050405020304" pitchFamily="2"/>
              </a:rPr>
              <a:t> </a:t>
            </a:r>
            <a:r>
              <a:rPr lang="de-DE" sz="1200" spc="0">
                <a:solidFill>
                  <a:srgbClr val="000000"/>
                </a:solidFill>
                <a:latin typeface="Arial" panose="02020603050405020304" pitchFamily="2"/>
              </a:rPr>
              <a:t>Senioren Jahrgang 1924 – 1963 </a:t>
            </a:r>
          </a:p>
          <a:p>
            <a:pPr marL="1600200" marR="0" indent="0" algn="l">
              <a:lnSpc>
                <a:spcPts val="1400"/>
              </a:lnSpc>
              <a:spcBef>
                <a:spcPts val="230"/>
              </a:spcBef>
              <a:spcAft>
                <a:spcPts val="0"/>
              </a:spcAft>
              <a:tabLst>
                <a:tab pos="2926080" algn="l"/>
              </a:tabLst>
            </a:pPr>
            <a:r>
              <a:rPr lang="de-DE" sz="1200" spc="0">
                <a:solidFill>
                  <a:srgbClr val="000000"/>
                </a:solidFill>
                <a:latin typeface="Arial" panose="02020603050405020304" pitchFamily="2"/>
              </a:rPr>
              <a:t>Aufgelegt Jahrgang 1924 – 1973 </a:t>
            </a:r>
          </a:p>
          <a:p>
            <a:pPr marL="1051560" marR="0" indent="0" algn="l">
              <a:lnSpc>
                <a:spcPts val="1400"/>
              </a:lnSpc>
              <a:spcBef>
                <a:spcPts val="1835"/>
              </a:spcBef>
              <a:spcAft>
                <a:spcPts val="0"/>
              </a:spcAft>
            </a:pPr>
            <a:r>
              <a:rPr lang="de-DE" sz="1200" spc="0">
                <a:solidFill>
                  <a:srgbClr val="000000"/>
                </a:solidFill>
                <a:latin typeface="Arial" panose="02020603050405020304" pitchFamily="2"/>
              </a:rPr>
              <a:t>Jeder Teilnehmer kann einmal bei Luftgewehr und einmal bei Luftpistole starten. </a:t>
            </a:r>
          </a:p>
          <a:p>
            <a:pPr marL="0" marR="0" indent="0" algn="ctr">
              <a:lnSpc>
                <a:spcPts val="1400"/>
              </a:lnSpc>
              <a:spcBef>
                <a:spcPts val="15"/>
              </a:spcBef>
              <a:spcAft>
                <a:spcPts val="0"/>
              </a:spcAft>
            </a:pPr>
            <a:r>
              <a:rPr lang="de-DE" sz="1200" spc="0">
                <a:solidFill>
                  <a:srgbClr val="000000"/>
                </a:solidFill>
                <a:latin typeface="Arial" panose="02020603050405020304" pitchFamily="2"/>
              </a:rPr>
              <a:t>Wer 1973 oder früher geboren ist, kann jeweils wählen, ob in der Klasse </a:t>
            </a:r>
          </a:p>
          <a:p>
            <a:pPr marL="1051560" marR="0" indent="0" algn="l">
              <a:lnSpc>
                <a:spcPts val="1400"/>
              </a:lnSpc>
              <a:spcBef>
                <a:spcPts val="10"/>
              </a:spcBef>
              <a:spcAft>
                <a:spcPts val="2815"/>
              </a:spcAft>
            </a:pPr>
            <a:r>
              <a:rPr lang="de-DE" sz="1200" spc="0">
                <a:solidFill>
                  <a:srgbClr val="000000"/>
                </a:solidFill>
                <a:latin typeface="Arial" panose="02020603050405020304" pitchFamily="2"/>
              </a:rPr>
              <a:t>„Aufgelegt“ oder freistehend je nach Altersklasse gestartet wird. </a:t>
            </a:r>
          </a:p>
        </p:txBody>
      </p:sp>
      <p:graphicFrame>
        <p:nvGraphicFramePr>
          <p:cNvPr id="4" name="Tabelle 3"/>
          <p:cNvGraphicFramePr>
            <a:graphicFrameLocks noGrp="1"/>
          </p:cNvGraphicFramePr>
          <p:nvPr/>
        </p:nvGraphicFramePr>
        <p:xfrm>
          <a:off x="356870" y="4486910"/>
          <a:ext cx="6848475" cy="4805680"/>
        </p:xfrm>
        <a:graphic>
          <a:graphicData uri="http://schemas.openxmlformats.org/drawingml/2006/table">
            <a:tbl>
              <a:tblPr/>
              <a:tblGrid>
                <a:gridCol w="1713230">
                  <a:extLst>
                    <a:ext uri="{9D8B030D-6E8A-4147-A177-3AD203B41FA5}">
                      <a16:colId xmlns:a16="http://schemas.microsoft.com/office/drawing/2014/main" val="20000"/>
                    </a:ext>
                  </a:extLst>
                </a:gridCol>
                <a:gridCol w="1709420">
                  <a:extLst>
                    <a:ext uri="{9D8B030D-6E8A-4147-A177-3AD203B41FA5}">
                      <a16:colId xmlns:a16="http://schemas.microsoft.com/office/drawing/2014/main" val="20001"/>
                    </a:ext>
                  </a:extLst>
                </a:gridCol>
                <a:gridCol w="1710055">
                  <a:extLst>
                    <a:ext uri="{9D8B030D-6E8A-4147-A177-3AD203B41FA5}">
                      <a16:colId xmlns:a16="http://schemas.microsoft.com/office/drawing/2014/main" val="20002"/>
                    </a:ext>
                  </a:extLst>
                </a:gridCol>
                <a:gridCol w="1715770">
                  <a:extLst>
                    <a:ext uri="{9D8B030D-6E8A-4147-A177-3AD203B41FA5}">
                      <a16:colId xmlns:a16="http://schemas.microsoft.com/office/drawing/2014/main" val="20003"/>
                    </a:ext>
                  </a:extLst>
                </a:gridCol>
              </a:tblGrid>
              <a:tr h="533400">
                <a:tc gridSpan="4">
                  <a:txBody>
                    <a:bodyPr/>
                    <a:lstStyle/>
                    <a:p>
                      <a:pPr marL="2641600" marR="0" indent="0" algn="l">
                        <a:lnSpc>
                          <a:spcPts val="2500"/>
                        </a:lnSpc>
                        <a:spcBef>
                          <a:spcPts val="0"/>
                        </a:spcBef>
                        <a:spcAft>
                          <a:spcPts val="1560"/>
                        </a:spcAft>
                      </a:pPr>
                      <a:r>
                        <a:rPr lang="de-DE" sz="2150" b="1" spc="0">
                          <a:solidFill>
                            <a:srgbClr val="000000"/>
                          </a:solidFill>
                          <a:latin typeface="Arial" panose="02020603050405020304" pitchFamily="2"/>
                        </a:rPr>
                        <a:t>Luftgewehr </a:t>
                      </a:r>
                    </a:p>
                  </a:txBody>
                  <a:tcPr marL="0" marR="0" marT="0" marB="0">
                    <a:lnL w="8890" cmpd="sng">
                      <a:solidFill>
                        <a:srgbClr val="000000"/>
                      </a:solidFill>
                      <a:prstDash val="solid"/>
                    </a:lnL>
                    <a:lnR w="8890" cmpd="sng">
                      <a:solidFill>
                        <a:srgbClr val="000000"/>
                      </a:solidFill>
                      <a:prstDash val="solid"/>
                    </a:lnR>
                    <a:lnT w="8890" cmpd="sng">
                      <a:solidFill>
                        <a:srgbClr val="000000"/>
                      </a:solidFill>
                      <a:prstDash val="solid"/>
                    </a:lnT>
                    <a:lnB w="8890" cmpd="sng">
                      <a:solidFill>
                        <a:srgbClr val="000000"/>
                      </a:solidFill>
                      <a:prstDash val="solid"/>
                    </a:lnB>
                  </a:tcPr>
                </a:tc>
                <a:tc hMerge="1">
                  <a:txBody>
                    <a:bodyPr/>
                    <a:lstStyle/>
                    <a:p>
                      <a:endParaRPr/>
                    </a:p>
                  </a:txBody>
                  <a:tcPr/>
                </a:tc>
                <a:tc hMerge="1">
                  <a:txBody>
                    <a:bodyPr/>
                    <a:lstStyle/>
                    <a:p>
                      <a:endParaRPr/>
                    </a:p>
                  </a:txBody>
                  <a:tcPr/>
                </a:tc>
                <a:tc hMerge="1">
                  <a:txBody>
                    <a:bodyPr/>
                    <a:lstStyle/>
                    <a:p>
                      <a:endParaRPr/>
                    </a:p>
                  </a:txBody>
                  <a:tcPr/>
                </a:tc>
                <a:extLst>
                  <a:ext uri="{0D108BD9-81ED-4DB2-BD59-A6C34878D82A}">
                    <a16:rowId xmlns:a16="http://schemas.microsoft.com/office/drawing/2014/main" val="10000"/>
                  </a:ext>
                </a:extLst>
              </a:tr>
              <a:tr h="198120">
                <a:tc>
                  <a:txBody>
                    <a:bodyPr/>
                    <a:lstStyle/>
                    <a:p>
                      <a:pPr marL="69850" marR="0" indent="0" algn="l">
                        <a:lnSpc>
                          <a:spcPts val="1400"/>
                        </a:lnSpc>
                        <a:spcBef>
                          <a:spcPts val="0"/>
                        </a:spcBef>
                        <a:spcAft>
                          <a:spcPts val="0"/>
                        </a:spcAft>
                      </a:pPr>
                      <a:r>
                        <a:rPr lang="de-DE" sz="1450" b="1" spc="0">
                          <a:solidFill>
                            <a:srgbClr val="000000"/>
                          </a:solidFill>
                          <a:latin typeface="Arial" panose="02020603050405020304" pitchFamily="2"/>
                        </a:rPr>
                        <a:t>Gauscheibe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0" cmpd="sng">
                      <a:noFill/>
                      <a:prstDash val="solid"/>
                    </a:lnB>
                  </a:tcPr>
                </a:tc>
                <a:tc>
                  <a:txBody>
                    <a:bodyPr/>
                    <a:lstStyle/>
                    <a:p>
                      <a:pPr marL="69850" marR="0" indent="0" algn="l">
                        <a:lnSpc>
                          <a:spcPts val="1400"/>
                        </a:lnSpc>
                        <a:spcBef>
                          <a:spcPts val="0"/>
                        </a:spcBef>
                        <a:spcAft>
                          <a:spcPts val="0"/>
                        </a:spcAft>
                      </a:pPr>
                      <a:r>
                        <a:rPr lang="de-DE" sz="1450" b="1" spc="0">
                          <a:solidFill>
                            <a:srgbClr val="000000"/>
                          </a:solidFill>
                          <a:latin typeface="Arial" panose="02020603050405020304" pitchFamily="2"/>
                        </a:rPr>
                        <a:t>Haupt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0" cmpd="sng">
                      <a:noFill/>
                      <a:prstDash val="solid"/>
                    </a:lnB>
                  </a:tcPr>
                </a:tc>
                <a:tc>
                  <a:txBody>
                    <a:bodyPr/>
                    <a:lstStyle/>
                    <a:p>
                      <a:pPr marL="69850" marR="0" indent="0" algn="l">
                        <a:lnSpc>
                          <a:spcPts val="1400"/>
                        </a:lnSpc>
                        <a:spcBef>
                          <a:spcPts val="0"/>
                        </a:spcBef>
                        <a:spcAft>
                          <a:spcPts val="0"/>
                        </a:spcAft>
                      </a:pPr>
                      <a:r>
                        <a:rPr lang="de-DE" sz="1450" b="1" spc="0">
                          <a:solidFill>
                            <a:srgbClr val="000000"/>
                          </a:solidFill>
                          <a:latin typeface="Arial" panose="02020603050405020304" pitchFamily="2"/>
                        </a:rPr>
                        <a:t>Glück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0" cmpd="sng">
                      <a:noFill/>
                      <a:prstDash val="solid"/>
                    </a:lnB>
                  </a:tcPr>
                </a:tc>
                <a:tc>
                  <a:txBody>
                    <a:bodyPr/>
                    <a:lstStyle/>
                    <a:p>
                      <a:pPr marL="73025" marR="0" indent="0" algn="l">
                        <a:lnSpc>
                          <a:spcPts val="1400"/>
                        </a:lnSpc>
                        <a:spcBef>
                          <a:spcPts val="0"/>
                        </a:spcBef>
                        <a:spcAft>
                          <a:spcPts val="0"/>
                        </a:spcAft>
                      </a:pPr>
                      <a:r>
                        <a:rPr lang="de-DE" sz="1450" b="1" spc="0">
                          <a:solidFill>
                            <a:srgbClr val="000000"/>
                          </a:solidFill>
                          <a:latin typeface="Arial" panose="02020603050405020304" pitchFamily="2"/>
                        </a:rPr>
                        <a:t>Punkt </a:t>
                      </a:r>
                    </a:p>
                  </a:txBody>
                  <a:tcPr marL="0" marR="0" marT="0" marB="0" anchor="ctr">
                    <a:lnL w="8890" cmpd="sng">
                      <a:solidFill>
                        <a:srgbClr val="000000"/>
                      </a:solidFill>
                      <a:prstDash val="solid"/>
                    </a:lnL>
                    <a:lnR w="8890" cmpd="sng">
                      <a:solidFill>
                        <a:srgbClr val="000000"/>
                      </a:solidFill>
                      <a:prstDash val="solid"/>
                    </a:lnR>
                    <a:lnT w="8890" cmpd="sng">
                      <a:solidFill>
                        <a:srgbClr val="000000"/>
                      </a:solidFill>
                      <a:prstDash val="solid"/>
                    </a:lnT>
                    <a:lnB w="0" cmpd="sng">
                      <a:noFill/>
                      <a:prstDash val="solid"/>
                    </a:lnB>
                  </a:tcPr>
                </a:tc>
                <a:extLst>
                  <a:ext uri="{0D108BD9-81ED-4DB2-BD59-A6C34878D82A}">
                    <a16:rowId xmlns:a16="http://schemas.microsoft.com/office/drawing/2014/main" val="10001"/>
                  </a:ext>
                </a:extLst>
              </a:tr>
              <a:tr h="182880">
                <a:tc>
                  <a:txBody>
                    <a:bodyPr/>
                    <a:lstStyle/>
                    <a:p>
                      <a:pPr marL="69850" marR="0" indent="0" algn="l">
                        <a:lnSpc>
                          <a:spcPts val="900"/>
                        </a:lnSpc>
                        <a:spcBef>
                          <a:spcPts val="0"/>
                        </a:spcBef>
                        <a:spcAft>
                          <a:spcPts val="385"/>
                        </a:spcAft>
                      </a:pPr>
                      <a:r>
                        <a:rPr lang="de-DE" sz="800" spc="0">
                          <a:solidFill>
                            <a:srgbClr val="000000"/>
                          </a:solidFill>
                          <a:latin typeface="Arial" panose="02020603050405020304" pitchFamily="2"/>
                        </a:rPr>
                        <a:t>grün - 30,5 mm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405"/>
                        </a:spcAft>
                      </a:pPr>
                      <a:r>
                        <a:rPr lang="de-DE" sz="800" spc="0">
                          <a:solidFill>
                            <a:srgbClr val="000000"/>
                          </a:solidFill>
                          <a:latin typeface="Arial" panose="02020603050405020304" pitchFamily="2"/>
                        </a:rPr>
                        <a:t>rot - 30,5 mm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405"/>
                        </a:spcAft>
                      </a:pPr>
                      <a:r>
                        <a:rPr lang="de-DE" sz="800" spc="0">
                          <a:solidFill>
                            <a:srgbClr val="000000"/>
                          </a:solidFill>
                          <a:latin typeface="Arial" panose="02020603050405020304" pitchFamily="2"/>
                        </a:rPr>
                        <a:t>blau - 30,5 mm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405"/>
                        </a:spcAft>
                      </a:pPr>
                      <a:r>
                        <a:rPr lang="de-DE" sz="800" spc="0">
                          <a:solidFill>
                            <a:srgbClr val="000000"/>
                          </a:solidFill>
                          <a:latin typeface="Arial" panose="02020603050405020304" pitchFamily="2"/>
                        </a:rPr>
                        <a:t>schwarz - 30,5 mm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2"/>
                  </a:ext>
                </a:extLst>
              </a:tr>
              <a:tr h="173990">
                <a:tc>
                  <a:txBody>
                    <a:bodyPr/>
                    <a:lstStyle/>
                    <a:p>
                      <a:pPr marL="69850" marR="0" indent="0" algn="l">
                        <a:lnSpc>
                          <a:spcPts val="900"/>
                        </a:lnSpc>
                        <a:spcBef>
                          <a:spcPts val="445"/>
                        </a:spcBef>
                        <a:spcAft>
                          <a:spcPts val="0"/>
                        </a:spcAft>
                      </a:pPr>
                      <a:r>
                        <a:rPr lang="de-DE" sz="800" spc="0">
                          <a:solidFill>
                            <a:srgbClr val="000000"/>
                          </a:solidFill>
                          <a:latin typeface="Arial" panose="02020603050405020304" pitchFamily="2"/>
                        </a:rPr>
                        <a:t>Auf dieser Scheibe kommen die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445"/>
                        </a:spcBef>
                        <a:spcAft>
                          <a:spcPts val="0"/>
                        </a:spcAft>
                        <a:tabLst>
                          <a:tab pos="960120" algn="l"/>
                        </a:tabLst>
                      </a:pPr>
                      <a:r>
                        <a:rPr lang="de-DE" sz="800" spc="0">
                          <a:solidFill>
                            <a:srgbClr val="000000"/>
                          </a:solidFill>
                          <a:latin typeface="Arial" panose="02020603050405020304" pitchFamily="2"/>
                        </a:rPr>
                        <a:t>1. Preis 40,00 €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445"/>
                        </a:spcBef>
                        <a:spcAft>
                          <a:spcPts val="0"/>
                        </a:spcAft>
                        <a:tabLst>
                          <a:tab pos="960120" algn="l"/>
                        </a:tabLst>
                      </a:pPr>
                      <a:r>
                        <a:rPr lang="de-DE" sz="800" spc="0">
                          <a:solidFill>
                            <a:srgbClr val="000000"/>
                          </a:solidFill>
                          <a:latin typeface="Arial" panose="02020603050405020304" pitchFamily="2"/>
                        </a:rPr>
                        <a:t>1. Preis 40,00 €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445"/>
                        </a:spcBef>
                        <a:spcAft>
                          <a:spcPts val="0"/>
                        </a:spcAft>
                        <a:tabLst>
                          <a:tab pos="960120" algn="l"/>
                        </a:tabLst>
                      </a:pPr>
                      <a:r>
                        <a:rPr lang="de-DE" sz="800" spc="0">
                          <a:solidFill>
                            <a:srgbClr val="000000"/>
                          </a:solidFill>
                          <a:latin typeface="Arial" panose="02020603050405020304" pitchFamily="2"/>
                        </a:rPr>
                        <a:t>1. Preis 60,00 €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3"/>
                  </a:ext>
                </a:extLst>
              </a:tr>
              <a:tr h="11874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von Gönnern und Vereinen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2. Preis 35,00 €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2. Preis 35,00 €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91440" algn="l">
                        <a:lnSpc>
                          <a:spcPts val="900"/>
                        </a:lnSpc>
                        <a:spcBef>
                          <a:spcPts val="0"/>
                        </a:spcBef>
                        <a:spcAft>
                          <a:spcPts val="0"/>
                        </a:spcAft>
                        <a:buFont typeface="Arial"/>
                        <a:buAutoNum type="arabicPeriod" startAt="2"/>
                        <a:tabLst>
                          <a:tab pos="960120" algn="l"/>
                        </a:tabLst>
                      </a:pPr>
                      <a:r>
                        <a:rPr lang="de-DE" sz="800" spc="0">
                          <a:solidFill>
                            <a:srgbClr val="000000"/>
                          </a:solidFill>
                          <a:latin typeface="Arial" panose="02020603050405020304" pitchFamily="2"/>
                        </a:rPr>
                        <a:t>Preis 45,00 €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4"/>
                  </a:ext>
                </a:extLst>
              </a:tr>
              <a:tr h="11557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gestifteten Ehrengaben und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91440" algn="l">
                        <a:lnSpc>
                          <a:spcPts val="900"/>
                        </a:lnSpc>
                        <a:spcBef>
                          <a:spcPts val="0"/>
                        </a:spcBef>
                        <a:spcAft>
                          <a:spcPts val="0"/>
                        </a:spcAft>
                        <a:buFont typeface="Arial"/>
                        <a:buAutoNum type="arabicPeriod"/>
                        <a:tabLst>
                          <a:tab pos="960120" algn="l"/>
                        </a:tabLst>
                      </a:pPr>
                      <a:r>
                        <a:rPr lang="de-DE" sz="800" spc="0">
                          <a:solidFill>
                            <a:srgbClr val="000000"/>
                          </a:solidFill>
                          <a:latin typeface="Arial" panose="02020603050405020304" pitchFamily="2"/>
                        </a:rPr>
                        <a:t>Preis 30,00 €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 Preis 30,00 €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 Preis 30,00 €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5"/>
                  </a:ext>
                </a:extLst>
              </a:tr>
              <a:tr h="11620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Geldpreise zur Verteilung.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 Preis 25,00 €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 Preis 25,00 €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 Preis 25,00 €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6"/>
                  </a:ext>
                </a:extLst>
              </a:tr>
              <a:tr h="11874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5. Preis 20,00 €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5. Preis 20,00 €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5. Preis 20,00 €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7"/>
                  </a:ext>
                </a:extLst>
              </a:tr>
              <a:tr h="11557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Für 200 Preise wird garantiert.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6. Preis 18,00 €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6. Preis 18,00 €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6. Preis 18,00 €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8"/>
                  </a:ext>
                </a:extLst>
              </a:tr>
              <a:tr h="11620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7. Preis 16,00 €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7. Preis 16,00 €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7. Preis 16,00 €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09"/>
                  </a:ext>
                </a:extLst>
              </a:tr>
              <a:tr h="12192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 Preis: Luftgewehr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8. Preis 15,00 €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8. Preis 15,00 €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8. Preis 15,00 €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0"/>
                  </a:ext>
                </a:extLst>
              </a:tr>
              <a:tr h="121920">
                <a:tc>
                  <a:txBody>
                    <a:bodyPr/>
                    <a:lstStyle/>
                    <a:p>
                      <a:pPr marL="69850" marR="0" indent="0" algn="l">
                        <a:lnSpc>
                          <a:spcPts val="900"/>
                        </a:lnSpc>
                        <a:spcBef>
                          <a:spcPts val="0"/>
                        </a:spcBef>
                        <a:spcAft>
                          <a:spcPts val="45"/>
                        </a:spcAft>
                      </a:pPr>
                      <a:r>
                        <a:rPr lang="de-DE" sz="800" spc="0">
                          <a:solidFill>
                            <a:srgbClr val="000000"/>
                          </a:solidFill>
                          <a:latin typeface="Arial" panose="02020603050405020304" pitchFamily="2"/>
                        </a:rPr>
                        <a:t>(gestiftet von der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70"/>
                        </a:spcAft>
                        <a:tabLst>
                          <a:tab pos="960120" algn="l"/>
                        </a:tabLst>
                      </a:pPr>
                      <a:r>
                        <a:rPr lang="de-DE" sz="800" spc="0">
                          <a:solidFill>
                            <a:srgbClr val="000000"/>
                          </a:solidFill>
                          <a:latin typeface="Arial" panose="02020603050405020304" pitchFamily="2"/>
                        </a:rPr>
                        <a:t>9. bis 11.Preis 14,00 €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70"/>
                        </a:spcAft>
                        <a:tabLst>
                          <a:tab pos="960120" algn="l"/>
                        </a:tabLst>
                      </a:pPr>
                      <a:r>
                        <a:rPr lang="de-DE" sz="800" spc="0">
                          <a:solidFill>
                            <a:srgbClr val="000000"/>
                          </a:solidFill>
                          <a:latin typeface="Arial" panose="02020603050405020304" pitchFamily="2"/>
                        </a:rPr>
                        <a:t>9. bis 11.Preis 14,00 €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70"/>
                        </a:spcAft>
                        <a:tabLst>
                          <a:tab pos="960120" algn="l"/>
                        </a:tabLst>
                      </a:pPr>
                      <a:r>
                        <a:rPr lang="de-DE" sz="800" spc="0">
                          <a:solidFill>
                            <a:srgbClr val="000000"/>
                          </a:solidFill>
                          <a:latin typeface="Arial" panose="02020603050405020304" pitchFamily="2"/>
                        </a:rPr>
                        <a:t>9. Preis 14,00 €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1"/>
                  </a:ext>
                </a:extLst>
              </a:tr>
              <a:tr h="106680">
                <a:tc>
                  <a:txBody>
                    <a:bodyPr/>
                    <a:lstStyle/>
                    <a:p>
                      <a:pPr marL="69850" marR="0" indent="0" algn="l">
                        <a:lnSpc>
                          <a:spcPts val="800"/>
                        </a:lnSpc>
                        <a:spcBef>
                          <a:spcPts val="0"/>
                        </a:spcBef>
                        <a:spcAft>
                          <a:spcPts val="0"/>
                        </a:spcAft>
                      </a:pPr>
                      <a:r>
                        <a:rPr lang="de-DE" sz="800" spc="0">
                          <a:solidFill>
                            <a:srgbClr val="000000"/>
                          </a:solidFill>
                          <a:latin typeface="Arial" panose="02020603050405020304" pitchFamily="2"/>
                        </a:rPr>
                        <a:t>Gemeinde Jachenau)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137160" algn="l">
                        <a:lnSpc>
                          <a:spcPts val="800"/>
                        </a:lnSpc>
                        <a:spcBef>
                          <a:spcPts val="0"/>
                        </a:spcBef>
                        <a:spcAft>
                          <a:spcPts val="0"/>
                        </a:spcAft>
                        <a:buFont typeface="Arial"/>
                        <a:buAutoNum type="arabicPeriod" startAt="12"/>
                        <a:tabLst>
                          <a:tab pos="960120" algn="l"/>
                        </a:tabLst>
                      </a:pPr>
                      <a:r>
                        <a:rPr lang="de-DE" sz="800" spc="0">
                          <a:solidFill>
                            <a:srgbClr val="000000"/>
                          </a:solidFill>
                          <a:latin typeface="Arial" panose="02020603050405020304" pitchFamily="2"/>
                        </a:rPr>
                        <a:t>bis 14. Preis 13,00 €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800"/>
                        </a:lnSpc>
                        <a:spcBef>
                          <a:spcPts val="0"/>
                        </a:spcBef>
                        <a:spcAft>
                          <a:spcPts val="0"/>
                        </a:spcAft>
                        <a:tabLst>
                          <a:tab pos="960120" algn="l"/>
                        </a:tabLst>
                      </a:pPr>
                      <a:r>
                        <a:rPr lang="de-DE" sz="800" spc="0">
                          <a:solidFill>
                            <a:srgbClr val="000000"/>
                          </a:solidFill>
                          <a:latin typeface="Arial" panose="02020603050405020304" pitchFamily="2"/>
                        </a:rPr>
                        <a:t>12. bis 14. Preis 13,00 €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137160" algn="l">
                        <a:lnSpc>
                          <a:spcPts val="800"/>
                        </a:lnSpc>
                        <a:spcBef>
                          <a:spcPts val="0"/>
                        </a:spcBef>
                        <a:spcAft>
                          <a:spcPts val="0"/>
                        </a:spcAft>
                        <a:buFont typeface="Arial"/>
                        <a:buAutoNum type="arabicPeriod" startAt="10"/>
                        <a:tabLst>
                          <a:tab pos="960120" algn="l"/>
                        </a:tabLst>
                      </a:pPr>
                      <a:r>
                        <a:rPr lang="de-DE" sz="800" spc="0">
                          <a:solidFill>
                            <a:srgbClr val="000000"/>
                          </a:solidFill>
                          <a:latin typeface="Arial" panose="02020603050405020304" pitchFamily="2"/>
                        </a:rPr>
                        <a:t>Preis 13,00 €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2"/>
                  </a:ext>
                </a:extLst>
              </a:tr>
              <a:tr h="11874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15. bis 17. Preis 12,00 €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15. bis 17. Preis 12,00 €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137160" algn="l">
                        <a:lnSpc>
                          <a:spcPts val="900"/>
                        </a:lnSpc>
                        <a:spcBef>
                          <a:spcPts val="0"/>
                        </a:spcBef>
                        <a:spcAft>
                          <a:spcPts val="0"/>
                        </a:spcAft>
                        <a:buFont typeface="Arial"/>
                        <a:buAutoNum type="arabicPeriod"/>
                        <a:tabLst>
                          <a:tab pos="960120" algn="l"/>
                        </a:tabLst>
                      </a:pPr>
                      <a:r>
                        <a:rPr lang="de-DE" sz="800" spc="0">
                          <a:solidFill>
                            <a:srgbClr val="000000"/>
                          </a:solidFill>
                          <a:latin typeface="Arial" panose="02020603050405020304" pitchFamily="2"/>
                        </a:rPr>
                        <a:t>und 12. Preis 12,00 €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3"/>
                  </a:ext>
                </a:extLst>
              </a:tr>
              <a:tr h="115570">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18. bis 20. Preis 11,00 €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18. bis 20. Preis 11,00 €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137160" algn="l">
                        <a:lnSpc>
                          <a:spcPts val="900"/>
                        </a:lnSpc>
                        <a:spcBef>
                          <a:spcPts val="0"/>
                        </a:spcBef>
                        <a:spcAft>
                          <a:spcPts val="0"/>
                        </a:spcAft>
                        <a:buFont typeface="Arial"/>
                        <a:buAutoNum type="arabicPeriod" startAt="13"/>
                        <a:tabLst>
                          <a:tab pos="960120" algn="l"/>
                        </a:tabLst>
                      </a:pPr>
                      <a:r>
                        <a:rPr lang="de-DE" sz="800" spc="0">
                          <a:solidFill>
                            <a:srgbClr val="000000"/>
                          </a:solidFill>
                          <a:latin typeface="Arial" panose="02020603050405020304" pitchFamily="2"/>
                        </a:rPr>
                        <a:t>und 14. Preis 11,00 €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4"/>
                  </a:ext>
                </a:extLst>
              </a:tr>
              <a:tr h="234950">
                <a:tc>
                  <a:txBody>
                    <a:bodyPr/>
                    <a:lstStyle/>
                    <a:p>
                      <a:pPr marL="68580" marR="0" indent="0" algn="l">
                        <a:lnSpc>
                          <a:spcPts val="900"/>
                        </a:lnSpc>
                        <a:spcBef>
                          <a:spcPts val="0"/>
                        </a:spcBef>
                        <a:spcAft>
                          <a:spcPts val="0"/>
                        </a:spcAft>
                      </a:pPr>
                      <a:r>
                        <a:rPr lang="de-DE" sz="800" spc="0">
                          <a:solidFill>
                            <a:srgbClr val="000000"/>
                          </a:solidFill>
                          <a:latin typeface="Arial" panose="02020603050405020304" pitchFamily="2"/>
                        </a:rPr>
                        <a:t>Weitere Preise langsam fallend, letzter Preis nicht unter der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21. bis 23. Preis 10,00 € </a:t>
                      </a:r>
                    </a:p>
                    <a:p>
                      <a:pPr marL="91440" marR="0" indent="0" algn="l">
                        <a:lnSpc>
                          <a:spcPts val="900"/>
                        </a:lnSpc>
                        <a:spcBef>
                          <a:spcPts val="20"/>
                        </a:spcBef>
                        <a:spcAft>
                          <a:spcPts val="0"/>
                        </a:spcAft>
                        <a:tabLst>
                          <a:tab pos="960120" algn="l"/>
                        </a:tabLst>
                      </a:pPr>
                      <a:r>
                        <a:rPr lang="de-DE" sz="800" spc="0">
                          <a:solidFill>
                            <a:srgbClr val="000000"/>
                          </a:solidFill>
                          <a:latin typeface="Arial" panose="02020603050405020304" pitchFamily="2"/>
                        </a:rPr>
                        <a:t>24. bis 26. Preis 9,00 €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0" algn="l">
                        <a:lnSpc>
                          <a:spcPts val="900"/>
                        </a:lnSpc>
                        <a:spcBef>
                          <a:spcPts val="0"/>
                        </a:spcBef>
                        <a:spcAft>
                          <a:spcPts val="0"/>
                        </a:spcAft>
                        <a:tabLst>
                          <a:tab pos="1097280" algn="dec"/>
                        </a:tabLst>
                      </a:pPr>
                      <a:r>
                        <a:rPr lang="de-DE" sz="800" spc="0">
                          <a:solidFill>
                            <a:srgbClr val="000000"/>
                          </a:solidFill>
                          <a:latin typeface="Arial" panose="02020603050405020304" pitchFamily="2"/>
                        </a:rPr>
                        <a:t>21. bis 23. Preis 10,00 € </a:t>
                      </a:r>
                    </a:p>
                    <a:p>
                      <a:pPr marL="91440" marR="0" indent="0" algn="l">
                        <a:lnSpc>
                          <a:spcPts val="900"/>
                        </a:lnSpc>
                        <a:spcBef>
                          <a:spcPts val="20"/>
                        </a:spcBef>
                        <a:spcAft>
                          <a:spcPts val="0"/>
                        </a:spcAft>
                        <a:tabLst>
                          <a:tab pos="1097280" algn="dec"/>
                        </a:tabLst>
                      </a:pPr>
                      <a:r>
                        <a:rPr lang="de-DE" sz="800" spc="0">
                          <a:solidFill>
                            <a:srgbClr val="000000"/>
                          </a:solidFill>
                          <a:latin typeface="Arial" panose="02020603050405020304" pitchFamily="2"/>
                        </a:rPr>
                        <a:t>24. bis 26. Preis 9,00 €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91440" marR="0" indent="0" algn="l">
                        <a:lnSpc>
                          <a:spcPts val="900"/>
                        </a:lnSpc>
                        <a:spcBef>
                          <a:spcPts val="0"/>
                        </a:spcBef>
                        <a:spcAft>
                          <a:spcPts val="0"/>
                        </a:spcAft>
                        <a:tabLst>
                          <a:tab pos="1097280" algn="dec"/>
                        </a:tabLst>
                      </a:pPr>
                      <a:r>
                        <a:rPr lang="de-DE" sz="800" spc="0">
                          <a:solidFill>
                            <a:srgbClr val="000000"/>
                          </a:solidFill>
                          <a:latin typeface="Arial" panose="02020603050405020304" pitchFamily="2"/>
                        </a:rPr>
                        <a:t>15. und 16. Preis 10,00 € </a:t>
                      </a:r>
                    </a:p>
                    <a:p>
                      <a:pPr marL="91440" marR="0" indent="0" algn="l">
                        <a:lnSpc>
                          <a:spcPts val="900"/>
                        </a:lnSpc>
                        <a:spcBef>
                          <a:spcPts val="20"/>
                        </a:spcBef>
                        <a:spcAft>
                          <a:spcPts val="0"/>
                        </a:spcAft>
                        <a:tabLst>
                          <a:tab pos="1097280" algn="dec"/>
                        </a:tabLst>
                      </a:pPr>
                      <a:r>
                        <a:rPr lang="de-DE" sz="800" spc="0">
                          <a:solidFill>
                            <a:srgbClr val="000000"/>
                          </a:solidFill>
                          <a:latin typeface="Arial" panose="02020603050405020304" pitchFamily="2"/>
                        </a:rPr>
                        <a:t>17. und 18. Preis 9,00 €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5"/>
                  </a:ext>
                </a:extLst>
              </a:tr>
              <a:tr h="11557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Einlage.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27. bis 29. Preis 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27. bis 29. Preis 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19. und 20. Preis 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6"/>
                  </a:ext>
                </a:extLst>
              </a:tr>
              <a:tr h="11620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Zur Preisabholung am Festtag: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30. bis 32. Preis 7,00 €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30. bis 32. Preis 7,00 €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21. bis 25. Preis 7,00 €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7"/>
                  </a:ext>
                </a:extLst>
              </a:tr>
              <a:tr h="11874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siehe Nr. 13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33. bis 35. Preis 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33. bis 35. Preis 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26. bis 30. Preis 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8"/>
                  </a:ext>
                </a:extLst>
              </a:tr>
              <a:tr h="11557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der allgemeinen Bestimmungen.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36. bis 38. Preis 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36. bis 38. Preis 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31. bis 35. Preis 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19"/>
                  </a:ext>
                </a:extLst>
              </a:tr>
              <a:tr h="11620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39. bis 41. Preis 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39. bis 41. Preis 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36. bis 40. Preis 4,50 €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0"/>
                  </a:ext>
                </a:extLst>
              </a:tr>
              <a:tr h="11874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 Schuss mit der Einlage bezahlt.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42. bis 44 Preis 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51560" algn="l"/>
                        </a:tabLst>
                      </a:pPr>
                      <a:r>
                        <a:rPr lang="de-DE" sz="800" spc="0">
                          <a:solidFill>
                            <a:srgbClr val="000000"/>
                          </a:solidFill>
                          <a:latin typeface="Arial" panose="02020603050405020304" pitchFamily="2"/>
                        </a:rPr>
                        <a:t>42. bis 44 Preis 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51560" algn="l"/>
                        </a:tabLst>
                      </a:pPr>
                      <a:r>
                        <a:rPr lang="de-DE" sz="800" spc="0">
                          <a:solidFill>
                            <a:srgbClr val="000000"/>
                          </a:solidFill>
                          <a:latin typeface="Arial" panose="02020603050405020304" pitchFamily="2"/>
                        </a:rPr>
                        <a:t>41. bis 50 Preis 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1"/>
                  </a:ext>
                </a:extLst>
              </a:tr>
              <a:tr h="115570">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45. bis 47. Preis 2,50 €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45. bis 47. Preis 2,50 €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51. bis 60. Preis 3,50 €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2"/>
                  </a:ext>
                </a:extLst>
              </a:tr>
              <a:tr h="11620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Nachkauf beschränkt auf 3 x 10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960120" algn="l"/>
                        </a:tabLst>
                      </a:pPr>
                      <a:r>
                        <a:rPr lang="de-DE" sz="800" spc="0">
                          <a:solidFill>
                            <a:srgbClr val="000000"/>
                          </a:solidFill>
                          <a:latin typeface="Arial" panose="02020603050405020304" pitchFamily="2"/>
                        </a:rPr>
                        <a:t>48. bis 50. Preis 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48. bis 50. Preis 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61. bis 70. Preis 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3"/>
                  </a:ext>
                </a:extLst>
              </a:tr>
              <a:tr h="11874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Schuss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tabLst>
                          <a:tab pos="1005840" algn="l"/>
                        </a:tabLst>
                      </a:pPr>
                      <a:r>
                        <a:rPr lang="de-DE" sz="800" spc="0">
                          <a:solidFill>
                            <a:srgbClr val="000000"/>
                          </a:solidFill>
                          <a:latin typeface="Arial" panose="02020603050405020304" pitchFamily="2"/>
                        </a:rPr>
                        <a:t>71. bis 80. Preis 2,50 €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4"/>
                  </a:ext>
                </a:extLst>
              </a:tr>
              <a:tr h="115570">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10 Schuss 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5"/>
                  </a:ext>
                </a:extLst>
              </a:tr>
              <a:tr h="11620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Bei Nachkauf von 30 Schuss gibt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10 Schuss mit der Einlage bezahlt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6"/>
                  </a:ext>
                </a:extLst>
              </a:tr>
              <a:tr h="118745">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es zusätzlich 5 Schuss gratis.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3 Schuss mit der Einlage bezahlt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20 Schuss mit der Einlage bezahlt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7"/>
                  </a:ext>
                </a:extLst>
              </a:tr>
              <a:tr h="115570">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Kein Nachkauf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Nachkauf 3 x 10 Schuss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10 Schuss 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8"/>
                  </a:ext>
                </a:extLst>
              </a:tr>
              <a:tr h="11620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10 Schuss 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29"/>
                  </a:ext>
                </a:extLst>
              </a:tr>
              <a:tr h="11874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Haupt und Glück bilden eine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Punkt ist mit Meister kombiniert.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extLst>
                  <a:ext uri="{0D108BD9-81ED-4DB2-BD59-A6C34878D82A}">
                    <a16:rowId xmlns:a16="http://schemas.microsoft.com/office/drawing/2014/main" val="10030"/>
                  </a:ext>
                </a:extLst>
              </a:tr>
              <a:tr h="417195">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68580" marR="0" indent="0" algn="l">
                        <a:lnSpc>
                          <a:spcPts val="900"/>
                        </a:lnSpc>
                        <a:spcBef>
                          <a:spcPts val="0"/>
                        </a:spcBef>
                        <a:spcAft>
                          <a:spcPts val="1415"/>
                        </a:spcAft>
                      </a:pPr>
                      <a:r>
                        <a:rPr lang="de-DE" sz="800" spc="0">
                          <a:solidFill>
                            <a:srgbClr val="000000"/>
                          </a:solidFill>
                          <a:latin typeface="Arial" panose="02020603050405020304" pitchFamily="2"/>
                        </a:rPr>
                        <a:t>Scheibengattung, </a:t>
                      </a:r>
                      <a:br/>
                      <a:r>
                        <a:rPr lang="de-DE" sz="800" spc="0">
                          <a:solidFill>
                            <a:srgbClr val="000000"/>
                          </a:solidFill>
                          <a:latin typeface="Arial" panose="02020603050405020304" pitchFamily="2"/>
                        </a:rPr>
                        <a:t>Haupt zieht vor Glück </a:t>
                      </a:r>
                    </a:p>
                  </a:txBody>
                  <a:tcPr marL="0" marR="0" marT="0" marB="0">
                    <a:lnL w="8890" cmpd="sng">
                      <a:solidFill>
                        <a:srgbClr val="000000"/>
                      </a:solid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69850" marR="0" indent="0" algn="l">
                        <a:lnSpc>
                          <a:spcPts val="900"/>
                        </a:lnSpc>
                        <a:spcBef>
                          <a:spcPts val="0"/>
                        </a:spcBef>
                        <a:spcAft>
                          <a:spcPts val="2350"/>
                        </a:spcAft>
                      </a:pPr>
                      <a:r>
                        <a:rPr lang="de-DE" sz="800" spc="0">
                          <a:solidFill>
                            <a:srgbClr val="000000"/>
                          </a:solidFill>
                          <a:latin typeface="Arial" panose="02020603050405020304" pitchFamily="2"/>
                        </a:rPr>
                        <a:t>Glück ist mit Meister kombiniert. </a:t>
                      </a:r>
                    </a:p>
                  </a:txBody>
                  <a:tcPr marL="0" marR="0" marT="0" marB="0">
                    <a:lnL w="8890" cmpd="sng">
                      <a:solidFill>
                        <a:srgbClr val="000000"/>
                      </a:solid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8890" cmpd="sng">
                      <a:solidFill>
                        <a:srgbClr val="000000"/>
                      </a:solidFill>
                      <a:prstDash val="solid"/>
                    </a:lnB>
                  </a:tcPr>
                </a:tc>
                <a:extLst>
                  <a:ext uri="{0D108BD9-81ED-4DB2-BD59-A6C34878D82A}">
                    <a16:rowId xmlns:a16="http://schemas.microsoft.com/office/drawing/2014/main" val="1003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09245" y="1117600"/>
            <a:ext cx="6946900" cy="513080"/>
          </a:xfrm>
          <a:prstGeom prst="rect">
            <a:avLst/>
          </a:prstGeom>
          <a:noFill/>
          <a:ln w="8890" cmpd="sng">
            <a:solidFill>
              <a:srgbClr val="000000"/>
            </a:solidFill>
            <a:prstDash val="solid"/>
          </a:ln>
        </p:spPr>
        <p:txBody>
          <a:bodyPr vert="horz" lIns="0" tIns="99695" rIns="0" bIns="0" anchor="t"/>
          <a:lstStyle/>
          <a:p>
            <a:pPr marL="0" marR="0" indent="0" algn="ctr">
              <a:lnSpc>
                <a:spcPts val="2500"/>
              </a:lnSpc>
              <a:spcAft>
                <a:spcPts val="600"/>
              </a:spcAft>
            </a:pPr>
            <a:r>
              <a:rPr lang="de-DE" sz="2150" b="1" spc="0">
                <a:solidFill>
                  <a:srgbClr val="000000"/>
                </a:solidFill>
                <a:latin typeface="Arial" panose="02020603050405020304" pitchFamily="2"/>
              </a:rPr>
              <a:t>Luftgewehr </a:t>
            </a:r>
          </a:p>
        </p:txBody>
      </p:sp>
      <p:graphicFrame>
        <p:nvGraphicFramePr>
          <p:cNvPr id="4" name="Tabelle 3"/>
          <p:cNvGraphicFramePr>
            <a:graphicFrameLocks noGrp="1"/>
          </p:cNvGraphicFramePr>
          <p:nvPr/>
        </p:nvGraphicFramePr>
        <p:xfrm>
          <a:off x="423545" y="1631315"/>
          <a:ext cx="6398260" cy="2898140"/>
        </p:xfrm>
        <a:graphic>
          <a:graphicData uri="http://schemas.openxmlformats.org/drawingml/2006/table">
            <a:tbl>
              <a:tblPr/>
              <a:tblGrid>
                <a:gridCol w="838200">
                  <a:extLst>
                    <a:ext uri="{9D8B030D-6E8A-4147-A177-3AD203B41FA5}">
                      <a16:colId xmlns:a16="http://schemas.microsoft.com/office/drawing/2014/main" val="20000"/>
                    </a:ext>
                  </a:extLst>
                </a:gridCol>
                <a:gridCol w="807720">
                  <a:extLst>
                    <a:ext uri="{9D8B030D-6E8A-4147-A177-3AD203B41FA5}">
                      <a16:colId xmlns:a16="http://schemas.microsoft.com/office/drawing/2014/main" val="20001"/>
                    </a:ext>
                  </a:extLst>
                </a:gridCol>
                <a:gridCol w="944880">
                  <a:extLst>
                    <a:ext uri="{9D8B030D-6E8A-4147-A177-3AD203B41FA5}">
                      <a16:colId xmlns:a16="http://schemas.microsoft.com/office/drawing/2014/main" val="20002"/>
                    </a:ext>
                  </a:extLst>
                </a:gridCol>
                <a:gridCol w="765175">
                  <a:extLst>
                    <a:ext uri="{9D8B030D-6E8A-4147-A177-3AD203B41FA5}">
                      <a16:colId xmlns:a16="http://schemas.microsoft.com/office/drawing/2014/main" val="20003"/>
                    </a:ext>
                  </a:extLst>
                </a:gridCol>
                <a:gridCol w="944880">
                  <a:extLst>
                    <a:ext uri="{9D8B030D-6E8A-4147-A177-3AD203B41FA5}">
                      <a16:colId xmlns:a16="http://schemas.microsoft.com/office/drawing/2014/main" val="20004"/>
                    </a:ext>
                  </a:extLst>
                </a:gridCol>
                <a:gridCol w="765175">
                  <a:extLst>
                    <a:ext uri="{9D8B030D-6E8A-4147-A177-3AD203B41FA5}">
                      <a16:colId xmlns:a16="http://schemas.microsoft.com/office/drawing/2014/main" val="20005"/>
                    </a:ext>
                  </a:extLst>
                </a:gridCol>
                <a:gridCol w="944880">
                  <a:extLst>
                    <a:ext uri="{9D8B030D-6E8A-4147-A177-3AD203B41FA5}">
                      <a16:colId xmlns:a16="http://schemas.microsoft.com/office/drawing/2014/main" val="20006"/>
                    </a:ext>
                  </a:extLst>
                </a:gridCol>
                <a:gridCol w="387350">
                  <a:extLst>
                    <a:ext uri="{9D8B030D-6E8A-4147-A177-3AD203B41FA5}">
                      <a16:colId xmlns:a16="http://schemas.microsoft.com/office/drawing/2014/main" val="20007"/>
                    </a:ext>
                  </a:extLst>
                </a:gridCol>
              </a:tblGrid>
              <a:tr h="493395">
                <a:tc gridSpan="2">
                  <a:txBody>
                    <a:bodyPr/>
                    <a:lstStyle/>
                    <a:p>
                      <a:pPr marL="0" marR="0" indent="0" algn="l">
                        <a:lnSpc>
                          <a:spcPts val="1600"/>
                        </a:lnSpc>
                        <a:spcBef>
                          <a:spcPts val="0"/>
                        </a:spcBef>
                        <a:spcAft>
                          <a:spcPts val="0"/>
                        </a:spcAft>
                      </a:pPr>
                      <a:r>
                        <a:rPr lang="de-DE" sz="1450" b="1" spc="0">
                          <a:solidFill>
                            <a:srgbClr val="000000"/>
                          </a:solidFill>
                          <a:latin typeface="Arial" panose="02020603050405020304" pitchFamily="2"/>
                        </a:rPr>
                        <a:t>Meister </a:t>
                      </a:r>
                    </a:p>
                    <a:p>
                      <a:pPr marL="0" marR="0" indent="0" algn="l">
                        <a:lnSpc>
                          <a:spcPts val="900"/>
                        </a:lnSpc>
                        <a:spcBef>
                          <a:spcPts val="0"/>
                        </a:spcBef>
                        <a:spcAft>
                          <a:spcPts val="425"/>
                        </a:spcAft>
                      </a:pPr>
                      <a:r>
                        <a:rPr lang="de-DE" sz="800" spc="0">
                          <a:solidFill>
                            <a:srgbClr val="000000"/>
                          </a:solidFill>
                          <a:latin typeface="Arial" panose="02020603050405020304" pitchFamily="2"/>
                        </a:rPr>
                        <a:t>SCHÜTZENKLASSE </a:t>
                      </a:r>
                      <a:br/>
                      <a:r>
                        <a:rPr lang="de-DE" sz="800" spc="0">
                          <a:solidFill>
                            <a:srgbClr val="000000"/>
                          </a:solidFill>
                          <a:latin typeface="Arial" panose="02020603050405020304" pitchFamily="2"/>
                        </a:rPr>
                        <a:t>schwarz - 30,5 mm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hMerge="1">
                  <a:txBody>
                    <a:bodyPr/>
                    <a:lstStyle/>
                    <a:p>
                      <a:endParaRPr/>
                    </a:p>
                  </a:txBody>
                  <a:tcPr/>
                </a:tc>
                <a:tc>
                  <a:txBody>
                    <a:bodyPr/>
                    <a:lstStyle/>
                    <a:p>
                      <a:pPr marL="45720" marR="0" indent="0" algn="l">
                        <a:lnSpc>
                          <a:spcPts val="1600"/>
                        </a:lnSpc>
                        <a:spcBef>
                          <a:spcPts val="0"/>
                        </a:spcBef>
                        <a:spcAft>
                          <a:spcPts val="0"/>
                        </a:spcAft>
                      </a:pPr>
                      <a:r>
                        <a:rPr lang="de-DE" sz="1450" b="1" spc="0">
                          <a:solidFill>
                            <a:srgbClr val="000000"/>
                          </a:solidFill>
                          <a:latin typeface="Arial" panose="02020603050405020304" pitchFamily="2"/>
                        </a:rPr>
                        <a:t>Meister </a:t>
                      </a:r>
                    </a:p>
                    <a:p>
                      <a:pPr marL="91440" marR="0" indent="0" algn="l">
                        <a:lnSpc>
                          <a:spcPts val="900"/>
                        </a:lnSpc>
                        <a:spcBef>
                          <a:spcPts val="0"/>
                        </a:spcBef>
                        <a:spcAft>
                          <a:spcPts val="425"/>
                        </a:spcAft>
                      </a:pPr>
                      <a:r>
                        <a:rPr lang="de-DE" sz="800" spc="-10">
                          <a:solidFill>
                            <a:srgbClr val="000000"/>
                          </a:solidFill>
                          <a:latin typeface="Arial" panose="02020603050405020304" pitchFamily="2"/>
                        </a:rPr>
                        <a:t>ALTSCHÜTZEN 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91440" marR="0" indent="0" algn="l">
                        <a:lnSpc>
                          <a:spcPts val="1600"/>
                        </a:lnSpc>
                        <a:spcBef>
                          <a:spcPts val="0"/>
                        </a:spcBef>
                        <a:spcAft>
                          <a:spcPts val="0"/>
                        </a:spcAft>
                      </a:pPr>
                      <a:r>
                        <a:rPr lang="de-DE" sz="1450" b="1" spc="0">
                          <a:solidFill>
                            <a:srgbClr val="000000"/>
                          </a:solidFill>
                          <a:latin typeface="Arial" panose="02020603050405020304" pitchFamily="2"/>
                        </a:rPr>
                        <a:t>Meister </a:t>
                      </a:r>
                    </a:p>
                    <a:p>
                      <a:pPr marL="91440" marR="0" indent="0" algn="l">
                        <a:lnSpc>
                          <a:spcPts val="900"/>
                        </a:lnSpc>
                        <a:spcBef>
                          <a:spcPts val="0"/>
                        </a:spcBef>
                        <a:spcAft>
                          <a:spcPts val="425"/>
                        </a:spcAft>
                      </a:pPr>
                      <a:r>
                        <a:rPr lang="de-DE" sz="800" spc="-10">
                          <a:solidFill>
                            <a:srgbClr val="000000"/>
                          </a:solidFill>
                          <a:latin typeface="Arial" panose="02020603050405020304" pitchFamily="2"/>
                        </a:rPr>
                        <a:t>SENIOREN 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91440" marR="0" indent="0" algn="l">
                        <a:lnSpc>
                          <a:spcPts val="1600"/>
                        </a:lnSpc>
                        <a:spcBef>
                          <a:spcPts val="0"/>
                        </a:spcBef>
                        <a:spcAft>
                          <a:spcPts val="0"/>
                        </a:spcAft>
                      </a:pPr>
                      <a:r>
                        <a:rPr lang="de-DE" sz="1450" b="1" spc="0">
                          <a:solidFill>
                            <a:srgbClr val="000000"/>
                          </a:solidFill>
                          <a:latin typeface="Arial" panose="02020603050405020304" pitchFamily="2"/>
                        </a:rPr>
                        <a:t>Meister </a:t>
                      </a:r>
                    </a:p>
                    <a:p>
                      <a:pPr marL="91440" marR="0" indent="0" algn="l">
                        <a:lnSpc>
                          <a:spcPts val="900"/>
                        </a:lnSpc>
                        <a:spcBef>
                          <a:spcPts val="0"/>
                        </a:spcBef>
                        <a:spcAft>
                          <a:spcPts val="425"/>
                        </a:spcAft>
                      </a:pPr>
                      <a:r>
                        <a:rPr lang="de-DE" sz="800" spc="-10">
                          <a:solidFill>
                            <a:srgbClr val="000000"/>
                          </a:solidFill>
                          <a:latin typeface="Arial" panose="02020603050405020304" pitchFamily="2"/>
                        </a:rPr>
                        <a:t>AUFGELEGT 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176530">
                <a:tc>
                  <a:txBody>
                    <a:bodyPr/>
                    <a:lstStyle/>
                    <a:p>
                      <a:pPr marL="6350" marR="0" indent="0" algn="l">
                        <a:lnSpc>
                          <a:spcPts val="900"/>
                        </a:lnSpc>
                        <a:spcBef>
                          <a:spcPts val="475"/>
                        </a:spcBef>
                        <a:spcAft>
                          <a:spcPts val="0"/>
                        </a:spcAft>
                      </a:pPr>
                      <a:r>
                        <a:rPr lang="de-DE" sz="800" spc="0">
                          <a:solidFill>
                            <a:srgbClr val="000000"/>
                          </a:solidFill>
                          <a:latin typeface="Arial" panose="02020603050405020304" pitchFamily="2"/>
                        </a:rPr>
                        <a:t>1.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475"/>
                        </a:spcBef>
                        <a:spcAft>
                          <a:spcPts val="0"/>
                        </a:spcAft>
                        <a:tabLst>
                          <a:tab pos="182880" algn="dec"/>
                        </a:tabLst>
                      </a:pPr>
                      <a:r>
                        <a:rPr lang="de-DE" sz="800" spc="0">
                          <a:solidFill>
                            <a:srgbClr val="000000"/>
                          </a:solidFill>
                          <a:latin typeface="Arial" panose="02020603050405020304" pitchFamily="2"/>
                        </a:rPr>
                        <a:t>70,00 €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475"/>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475"/>
                        </a:spcBef>
                        <a:spcAft>
                          <a:spcPts val="0"/>
                        </a:spcAft>
                        <a:tabLst>
                          <a:tab pos="137160" algn="dec"/>
                        </a:tabLst>
                      </a:pPr>
                      <a:r>
                        <a:rPr lang="de-DE" sz="800" spc="0">
                          <a:solidFill>
                            <a:srgbClr val="000000"/>
                          </a:solidFill>
                          <a:latin typeface="Arial" panose="02020603050405020304" pitchFamily="2"/>
                        </a:rPr>
                        <a:t>50,00 €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475"/>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475"/>
                        </a:spcBef>
                        <a:spcAft>
                          <a:spcPts val="0"/>
                        </a:spcAft>
                        <a:tabLst>
                          <a:tab pos="137160" algn="dec"/>
                        </a:tabLst>
                      </a:pPr>
                      <a:r>
                        <a:rPr lang="de-DE" sz="800" spc="0">
                          <a:solidFill>
                            <a:srgbClr val="000000"/>
                          </a:solidFill>
                          <a:latin typeface="Arial" panose="02020603050405020304" pitchFamily="2"/>
                        </a:rPr>
                        <a:t>50,00 €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475"/>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475"/>
                        </a:spcBef>
                        <a:spcAft>
                          <a:spcPts val="0"/>
                        </a:spcAft>
                        <a:tabLst>
                          <a:tab pos="137160" algn="dec"/>
                        </a:tabLst>
                      </a:pPr>
                      <a:r>
                        <a:rPr lang="de-DE" sz="800" spc="0">
                          <a:solidFill>
                            <a:srgbClr val="000000"/>
                          </a:solidFill>
                          <a:latin typeface="Arial" panose="02020603050405020304" pitchFamily="2"/>
                        </a:rPr>
                        <a:t>50,00 €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50,00 €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91440" marR="0" indent="182880" algn="l">
                        <a:lnSpc>
                          <a:spcPts val="900"/>
                        </a:lnSpc>
                        <a:spcBef>
                          <a:spcPts val="0"/>
                        </a:spcBef>
                        <a:spcAft>
                          <a:spcPts val="0"/>
                        </a:spcAft>
                        <a:buFont typeface="Arial"/>
                        <a:buAutoNum type="arabicPeriod" startAt="2"/>
                      </a:pPr>
                      <a:r>
                        <a:rPr lang="de-DE" sz="800" spc="0">
                          <a:solidFill>
                            <a:srgbClr val="000000"/>
                          </a:solidFill>
                          <a:latin typeface="Arial" panose="02020603050405020304" pitchFamily="2"/>
                        </a:rPr>
                        <a:t>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2"/>
                  </a:ext>
                </a:extLst>
              </a:tr>
              <a:tr h="115570">
                <a:tc>
                  <a:txBody>
                    <a:bodyPr/>
                    <a:lstStyle/>
                    <a:p>
                      <a:pPr marL="0" marR="0" indent="137160" algn="l">
                        <a:lnSpc>
                          <a:spcPts val="900"/>
                        </a:lnSpc>
                        <a:spcBef>
                          <a:spcPts val="0"/>
                        </a:spcBef>
                        <a:spcAft>
                          <a:spcPts val="0"/>
                        </a:spcAft>
                        <a:buFont typeface="Arial"/>
                        <a:buAutoNum type="arabicPeriod"/>
                      </a:pPr>
                      <a:r>
                        <a:rPr lang="de-DE" sz="800" spc="0">
                          <a:solidFill>
                            <a:srgbClr val="000000"/>
                          </a:solidFill>
                          <a:latin typeface="Arial" panose="02020603050405020304" pitchFamily="2"/>
                        </a:rPr>
                        <a:t>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3"/>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4"/>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5"/>
                  </a:ext>
                </a:extLst>
              </a:tr>
              <a:tr h="115570">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18,00 €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6"/>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16,00 €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7"/>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8"/>
                  </a:ext>
                </a:extLst>
              </a:tr>
              <a:tr h="115570">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14,00 €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9"/>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13,00 €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13,00 €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13,00 €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13,00 €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0"/>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12,00 €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1"/>
                  </a:ext>
                </a:extLst>
              </a:tr>
              <a:tr h="115570">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11,00 €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11,00 €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11,00 €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11,00 €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2"/>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3"/>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9,00 €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9,00 €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4"/>
                  </a:ext>
                </a:extLst>
              </a:tr>
              <a:tr h="115570">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5"/>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7,00 €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7,00 €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6"/>
                  </a:ext>
                </a:extLst>
              </a:tr>
              <a:tr h="11620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26. bis 30.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26. bis 30.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26. bis 30.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26. bis 30.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7"/>
                  </a:ext>
                </a:extLst>
              </a:tr>
              <a:tr h="115570">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31. bis 35.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31. bis 35.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8"/>
                  </a:ext>
                </a:extLst>
              </a:tr>
              <a:tr h="118745">
                <a:tc>
                  <a:txBody>
                    <a:bodyPr/>
                    <a:lstStyle/>
                    <a:p>
                      <a:pPr marL="6350" marR="0" indent="0" algn="l">
                        <a:lnSpc>
                          <a:spcPts val="900"/>
                        </a:lnSpc>
                        <a:spcBef>
                          <a:spcPts val="0"/>
                        </a:spcBef>
                        <a:spcAft>
                          <a:spcPts val="0"/>
                        </a:spcAft>
                      </a:pPr>
                      <a:r>
                        <a:rPr lang="de-DE" sz="800" spc="0">
                          <a:solidFill>
                            <a:srgbClr val="000000"/>
                          </a:solidFill>
                          <a:latin typeface="Arial" panose="02020603050405020304" pitchFamily="2"/>
                        </a:rPr>
                        <a:t>36. bis 40.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82880" algn="dec"/>
                        </a:tabLs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7310" marR="0" indent="0" algn="l">
                        <a:lnSpc>
                          <a:spcPts val="900"/>
                        </a:lnSpc>
                        <a:spcBef>
                          <a:spcPts val="0"/>
                        </a:spcBef>
                        <a:spcAft>
                          <a:spcPts val="0"/>
                        </a:spcAft>
                      </a:pPr>
                      <a:r>
                        <a:rPr lang="de-DE" sz="800" spc="0">
                          <a:solidFill>
                            <a:srgbClr val="000000"/>
                          </a:solidFill>
                          <a:latin typeface="Arial" panose="02020603050405020304" pitchFamily="2"/>
                        </a:rPr>
                        <a:t>36. bis 40.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9"/>
                  </a:ext>
                </a:extLst>
              </a:tr>
              <a:tr h="121920">
                <a:tc>
                  <a:txBody>
                    <a:bodyPr/>
                    <a:lstStyle/>
                    <a:p>
                      <a:pPr marL="6350" marR="0" indent="0" algn="l">
                        <a:lnSpc>
                          <a:spcPts val="900"/>
                        </a:lnSpc>
                        <a:spcBef>
                          <a:spcPts val="0"/>
                        </a:spcBef>
                        <a:spcAft>
                          <a:spcPts val="45"/>
                        </a:spcAft>
                      </a:pPr>
                      <a:r>
                        <a:rPr lang="de-DE" sz="800" spc="0">
                          <a:solidFill>
                            <a:srgbClr val="000000"/>
                          </a:solidFill>
                          <a:latin typeface="Arial" panose="02020603050405020304" pitchFamily="2"/>
                        </a:rPr>
                        <a:t>41. bis 50 Preis </a:t>
                      </a:r>
                    </a:p>
                  </a:txBody>
                  <a:tcPr marL="0" marR="0" marT="0" marB="0" anchor="ctr">
                    <a:lnL w="0" cmpd="sng">
                      <a:noFill/>
                      <a:prstDash val="solid"/>
                    </a:lnL>
                    <a:lnR w="0" cmpd="sng">
                      <a:noFill/>
                      <a:prstDash val="solid"/>
                    </a:lnR>
                    <a:lnT w="0" cmpd="sng">
                      <a:noFill/>
                      <a:prstDash val="solid"/>
                    </a:lnT>
                    <a:lnB w="8890" cmpd="sng">
                      <a:solidFill>
                        <a:srgbClr val="000000"/>
                      </a:solidFill>
                      <a:prstDash val="solid"/>
                    </a:lnB>
                  </a:tcPr>
                </a:tc>
                <a:tc>
                  <a:txBody>
                    <a:bodyPr/>
                    <a:lstStyle/>
                    <a:p>
                      <a:pPr marL="0" marR="0" indent="0" algn="l">
                        <a:lnSpc>
                          <a:spcPts val="900"/>
                        </a:lnSpc>
                        <a:spcBef>
                          <a:spcPts val="0"/>
                        </a:spcBef>
                        <a:spcAft>
                          <a:spcPts val="45"/>
                        </a:spcAft>
                        <a:tabLst>
                          <a:tab pos="182880" algn="dec"/>
                        </a:tabLst>
                      </a:pPr>
                      <a:r>
                        <a:rPr lang="de-DE" sz="800" spc="0">
                          <a:solidFill>
                            <a:srgbClr val="000000"/>
                          </a:solidFill>
                          <a:latin typeface="Arial" panose="02020603050405020304" pitchFamily="2"/>
                        </a:rPr>
                        <a:t>3,00 € </a:t>
                      </a:r>
                    </a:p>
                  </a:txBody>
                  <a:tcPr marL="0" marR="0" marT="0" marB="0" anchor="ctr">
                    <a:lnL w="0" cmpd="sng">
                      <a:no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67310" marR="0" indent="0" algn="l">
                        <a:lnSpc>
                          <a:spcPts val="900"/>
                        </a:lnSpc>
                        <a:spcBef>
                          <a:spcPts val="0"/>
                        </a:spcBef>
                        <a:spcAft>
                          <a:spcPts val="45"/>
                        </a:spcAft>
                      </a:pPr>
                      <a:r>
                        <a:rPr lang="de-DE" sz="800" spc="0">
                          <a:solidFill>
                            <a:srgbClr val="000000"/>
                          </a:solidFill>
                          <a:latin typeface="Arial" panose="02020603050405020304" pitchFamily="2"/>
                        </a:rPr>
                        <a:t>41. bis 50 Preis </a:t>
                      </a:r>
                    </a:p>
                  </a:txBody>
                  <a:tcPr marL="0" marR="0" marT="0" marB="0" anchor="ctr">
                    <a:lnL w="8890" cmpd="sng">
                      <a:solidFill>
                        <a:srgbClr val="000000"/>
                      </a:solidFill>
                      <a:prstDash val="solid"/>
                    </a:lnL>
                    <a:lnR w="0" cmpd="sng">
                      <a:noFill/>
                      <a:prstDash val="solid"/>
                    </a:lnR>
                    <a:lnT w="0" cmpd="sng">
                      <a:noFill/>
                      <a:prstDash val="solid"/>
                    </a:lnT>
                    <a:lnB w="8890" cmpd="sng">
                      <a:solidFill>
                        <a:srgbClr val="000000"/>
                      </a:solidFill>
                      <a:prstDash val="solid"/>
                    </a:lnB>
                  </a:tcPr>
                </a:tc>
                <a:tc>
                  <a:txBody>
                    <a:bodyPr/>
                    <a:lstStyle/>
                    <a:p>
                      <a:pPr marL="0" marR="0" indent="0" algn="l">
                        <a:lnSpc>
                          <a:spcPts val="900"/>
                        </a:lnSpc>
                        <a:spcBef>
                          <a:spcPts val="0"/>
                        </a:spcBef>
                        <a:spcAft>
                          <a:spcPts val="45"/>
                        </a:spcAft>
                        <a:tabLst>
                          <a:tab pos="137160" algn="dec"/>
                        </a:tabLst>
                      </a:pPr>
                      <a:r>
                        <a:rPr lang="de-DE" sz="800" spc="0">
                          <a:solidFill>
                            <a:srgbClr val="000000"/>
                          </a:solidFill>
                          <a:latin typeface="Arial" panose="02020603050405020304" pitchFamily="2"/>
                        </a:rPr>
                        <a:t>3,00 € </a:t>
                      </a:r>
                    </a:p>
                  </a:txBody>
                  <a:tcPr marL="0" marR="0" marT="0" marB="0" anchor="ctr">
                    <a:lnL w="0" cmpd="sng">
                      <a:no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8890" cmpd="sng">
                      <a:solidFill>
                        <a:srgbClr val="000000"/>
                      </a:solid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8890" cmpd="sng">
                      <a:solidFill>
                        <a:srgbClr val="000000"/>
                      </a:solid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8890" cmpd="sng">
                      <a:solidFill>
                        <a:srgbClr val="000000"/>
                      </a:solid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8890" cmpd="sng">
                      <a:solidFill>
                        <a:srgbClr val="000000"/>
                      </a:solidFill>
                      <a:prstDash val="solid"/>
                    </a:lnB>
                  </a:tcPr>
                </a:tc>
                <a:extLst>
                  <a:ext uri="{0D108BD9-81ED-4DB2-BD59-A6C34878D82A}">
                    <a16:rowId xmlns:a16="http://schemas.microsoft.com/office/drawing/2014/main" val="10020"/>
                  </a:ext>
                </a:extLst>
              </a:tr>
            </a:tbl>
          </a:graphicData>
        </a:graphic>
      </p:graphicFrame>
      <p:sp>
        <p:nvSpPr>
          <p:cNvPr id="5" name="Textplatzhalter 4"/>
          <p:cNvSpPr>
            <a:spLocks noGrp="1"/>
          </p:cNvSpPr>
          <p:nvPr>
            <p:ph type="body" idx="10"/>
          </p:nvPr>
        </p:nvSpPr>
        <p:spPr>
          <a:xfrm>
            <a:off x="309245" y="4529455"/>
            <a:ext cx="6946900" cy="939165"/>
          </a:xfrm>
          <a:prstGeom prst="rect">
            <a:avLst/>
          </a:prstGeom>
          <a:noFill/>
          <a:ln w="8890" cmpd="sng">
            <a:solidFill>
              <a:srgbClr val="000000"/>
            </a:solidFill>
            <a:prstDash val="solid"/>
          </a:ln>
        </p:spPr>
        <p:txBody>
          <a:bodyPr vert="horz" lIns="0" tIns="201930" rIns="0" bIns="0" anchor="t"/>
          <a:lstStyle/>
          <a:p>
            <a:pPr marL="0" marR="0" indent="0" algn="ctr">
              <a:lnSpc>
                <a:spcPts val="1400"/>
              </a:lnSpc>
              <a:spcAft>
                <a:spcPts val="0"/>
              </a:spcAft>
            </a:pPr>
            <a:r>
              <a:rPr lang="de-DE" sz="1200" b="1" spc="0">
                <a:solidFill>
                  <a:srgbClr val="000000"/>
                </a:solidFill>
                <a:latin typeface="Arial" panose="02020603050405020304" pitchFamily="2"/>
              </a:rPr>
              <a:t>Nachkauf jeweils über Glück bzw. Punkt. </a:t>
            </a:r>
          </a:p>
          <a:p>
            <a:pPr marL="0" marR="0" indent="0" algn="ctr">
              <a:lnSpc>
                <a:spcPts val="1400"/>
              </a:lnSpc>
              <a:spcBef>
                <a:spcPts val="1385"/>
              </a:spcBef>
              <a:spcAft>
                <a:spcPts val="1570"/>
              </a:spcAft>
            </a:pPr>
            <a:r>
              <a:rPr lang="de-DE" sz="1200" b="1" spc="0">
                <a:solidFill>
                  <a:srgbClr val="000000"/>
                </a:solidFill>
                <a:latin typeface="Arial" panose="02020603050405020304" pitchFamily="2"/>
              </a:rPr>
              <a:t>Jede Meisterserie (alle Klassen außer aufgelegt) mit 100 Ringen wird mit 10,00 € belohnt. </a:t>
            </a:r>
          </a:p>
        </p:txBody>
      </p:sp>
      <p:graphicFrame>
        <p:nvGraphicFramePr>
          <p:cNvPr id="7" name="Tabelle 6"/>
          <p:cNvGraphicFramePr>
            <a:graphicFrameLocks noGrp="1"/>
          </p:cNvGraphicFramePr>
          <p:nvPr/>
        </p:nvGraphicFramePr>
        <p:xfrm>
          <a:off x="309245" y="5468620"/>
          <a:ext cx="6946900" cy="2570480"/>
        </p:xfrm>
        <a:graphic>
          <a:graphicData uri="http://schemas.openxmlformats.org/drawingml/2006/table">
            <a:tbl>
              <a:tblPr/>
              <a:tblGrid>
                <a:gridCol w="967740">
                  <a:extLst>
                    <a:ext uri="{9D8B030D-6E8A-4147-A177-3AD203B41FA5}">
                      <a16:colId xmlns:a16="http://schemas.microsoft.com/office/drawing/2014/main" val="20000"/>
                    </a:ext>
                  </a:extLst>
                </a:gridCol>
                <a:gridCol w="451485">
                  <a:extLst>
                    <a:ext uri="{9D8B030D-6E8A-4147-A177-3AD203B41FA5}">
                      <a16:colId xmlns:a16="http://schemas.microsoft.com/office/drawing/2014/main" val="20001"/>
                    </a:ext>
                  </a:extLst>
                </a:gridCol>
                <a:gridCol w="1365250">
                  <a:extLst>
                    <a:ext uri="{9D8B030D-6E8A-4147-A177-3AD203B41FA5}">
                      <a16:colId xmlns:a16="http://schemas.microsoft.com/office/drawing/2014/main" val="20002"/>
                    </a:ext>
                  </a:extLst>
                </a:gridCol>
                <a:gridCol w="932815">
                  <a:extLst>
                    <a:ext uri="{9D8B030D-6E8A-4147-A177-3AD203B41FA5}">
                      <a16:colId xmlns:a16="http://schemas.microsoft.com/office/drawing/2014/main" val="20003"/>
                    </a:ext>
                  </a:extLst>
                </a:gridCol>
                <a:gridCol w="435610">
                  <a:extLst>
                    <a:ext uri="{9D8B030D-6E8A-4147-A177-3AD203B41FA5}">
                      <a16:colId xmlns:a16="http://schemas.microsoft.com/office/drawing/2014/main" val="20004"/>
                    </a:ext>
                  </a:extLst>
                </a:gridCol>
                <a:gridCol w="932815">
                  <a:extLst>
                    <a:ext uri="{9D8B030D-6E8A-4147-A177-3AD203B41FA5}">
                      <a16:colId xmlns:a16="http://schemas.microsoft.com/office/drawing/2014/main" val="20005"/>
                    </a:ext>
                  </a:extLst>
                </a:gridCol>
                <a:gridCol w="436245">
                  <a:extLst>
                    <a:ext uri="{9D8B030D-6E8A-4147-A177-3AD203B41FA5}">
                      <a16:colId xmlns:a16="http://schemas.microsoft.com/office/drawing/2014/main" val="20006"/>
                    </a:ext>
                  </a:extLst>
                </a:gridCol>
                <a:gridCol w="932180">
                  <a:extLst>
                    <a:ext uri="{9D8B030D-6E8A-4147-A177-3AD203B41FA5}">
                      <a16:colId xmlns:a16="http://schemas.microsoft.com/office/drawing/2014/main" val="20007"/>
                    </a:ext>
                  </a:extLst>
                </a:gridCol>
                <a:gridCol w="492760">
                  <a:extLst>
                    <a:ext uri="{9D8B030D-6E8A-4147-A177-3AD203B41FA5}">
                      <a16:colId xmlns:a16="http://schemas.microsoft.com/office/drawing/2014/main" val="20008"/>
                    </a:ext>
                  </a:extLst>
                </a:gridCol>
              </a:tblGrid>
              <a:tr h="194310">
                <a:tc>
                  <a:txBody>
                    <a:bodyPr/>
                    <a:lstStyle/>
                    <a:p>
                      <a:pPr marL="120650" marR="0" indent="0" algn="l">
                        <a:lnSpc>
                          <a:spcPts val="1500"/>
                        </a:lnSpc>
                        <a:spcBef>
                          <a:spcPts val="0"/>
                        </a:spcBef>
                        <a:spcAft>
                          <a:spcPts val="0"/>
                        </a:spcAft>
                      </a:pPr>
                      <a:r>
                        <a:rPr lang="de-DE" sz="1450" b="1" spc="0">
                          <a:solidFill>
                            <a:srgbClr val="000000"/>
                          </a:solidFill>
                          <a:latin typeface="Arial" panose="02020603050405020304" pitchFamily="2"/>
                        </a:rPr>
                        <a:t>Meister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1500"/>
                        </a:lnSpc>
                        <a:spcBef>
                          <a:spcPts val="0"/>
                        </a:spcBef>
                        <a:spcAft>
                          <a:spcPts val="0"/>
                        </a:spcAft>
                      </a:pPr>
                      <a:r>
                        <a:rPr lang="de-DE" sz="1450" b="1" spc="0">
                          <a:solidFill>
                            <a:srgbClr val="000000"/>
                          </a:solidFill>
                          <a:latin typeface="Arial" panose="02020603050405020304" pitchFamily="2"/>
                        </a:rPr>
                        <a:t>Meister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1500"/>
                        </a:lnSpc>
                        <a:spcBef>
                          <a:spcPts val="0"/>
                        </a:spcBef>
                        <a:spcAft>
                          <a:spcPts val="0"/>
                        </a:spcAft>
                      </a:pPr>
                      <a:r>
                        <a:rPr lang="de-DE" sz="1450" b="1" spc="0">
                          <a:solidFill>
                            <a:srgbClr val="000000"/>
                          </a:solidFill>
                          <a:latin typeface="Arial" panose="02020603050405020304" pitchFamily="2"/>
                        </a:rPr>
                        <a:t>Meister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1500"/>
                        </a:lnSpc>
                        <a:spcBef>
                          <a:spcPts val="0"/>
                        </a:spcBef>
                        <a:spcAft>
                          <a:spcPts val="0"/>
                        </a:spcAft>
                      </a:pPr>
                      <a:r>
                        <a:rPr lang="de-DE" sz="1450" b="1" spc="0">
                          <a:solidFill>
                            <a:srgbClr val="000000"/>
                          </a:solidFill>
                          <a:latin typeface="Arial" panose="02020603050405020304" pitchFamily="2"/>
                        </a:rPr>
                        <a:t>Meister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1500"/>
                        </a:lnSpc>
                        <a:spcBef>
                          <a:spcPts val="0"/>
                        </a:spcBef>
                        <a:spcAft>
                          <a:spcPts val="0"/>
                        </a:spcAft>
                      </a:pPr>
                      <a:r>
                        <a:rPr lang="de-DE" sz="1450" b="1" spc="0">
                          <a:solidFill>
                            <a:srgbClr val="000000"/>
                          </a:solidFill>
                          <a:latin typeface="Arial" panose="02020603050405020304" pitchFamily="2"/>
                        </a:rPr>
                        <a:t>Meister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0"/>
                  </a:ext>
                </a:extLst>
              </a:tr>
              <a:tr h="12192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DAMEN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pPr>
                      <a:r>
                        <a:rPr lang="de-DE" sz="800" spc="0">
                          <a:solidFill>
                            <a:srgbClr val="000000"/>
                          </a:solidFill>
                          <a:latin typeface="Arial" panose="02020603050405020304" pitchFamily="2"/>
                        </a:rPr>
                        <a:t>DAMEN ALTERSKLASSE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SCHÜLER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JUGEND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JUNIOREN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1"/>
                  </a:ext>
                </a:extLst>
              </a:tr>
              <a:tr h="177165">
                <a:tc>
                  <a:txBody>
                    <a:bodyPr/>
                    <a:lstStyle/>
                    <a:p>
                      <a:pPr marL="120650" marR="0" indent="0" algn="l">
                        <a:lnSpc>
                          <a:spcPts val="900"/>
                        </a:lnSpc>
                        <a:spcBef>
                          <a:spcPts val="0"/>
                        </a:spcBef>
                        <a:spcAft>
                          <a:spcPts val="450"/>
                        </a:spcAft>
                      </a:pPr>
                      <a:r>
                        <a:rPr lang="de-DE" sz="800" spc="-35">
                          <a:solidFill>
                            <a:srgbClr val="000000"/>
                          </a:solidFill>
                          <a:latin typeface="Arial" panose="02020603050405020304" pitchFamily="2"/>
                        </a:rPr>
                        <a:t>schwarz - 30,5 mm </a:t>
                      </a:r>
                    </a:p>
                  </a:txBody>
                  <a:tcPr marL="0" marR="0" marT="0" marB="0">
                    <a:lnL w="0" cmpd="sng">
                      <a:no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450"/>
                        </a:spcAft>
                      </a:pPr>
                      <a:r>
                        <a:rPr lang="de-DE" sz="800" spc="0">
                          <a:solidFill>
                            <a:srgbClr val="000000"/>
                          </a:solidFill>
                          <a:latin typeface="Arial" panose="02020603050405020304" pitchFamily="2"/>
                        </a:rPr>
                        <a:t>schwarz - 30,5 mm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450"/>
                        </a:spcAft>
                      </a:pPr>
                      <a:r>
                        <a:rPr lang="de-DE" sz="800" spc="0">
                          <a:solidFill>
                            <a:srgbClr val="000000"/>
                          </a:solidFill>
                          <a:latin typeface="Arial" panose="02020603050405020304" pitchFamily="2"/>
                        </a:rPr>
                        <a:t>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450"/>
                        </a:spcAft>
                      </a:pPr>
                      <a:r>
                        <a:rPr lang="de-DE" sz="800" spc="0">
                          <a:solidFill>
                            <a:srgbClr val="000000"/>
                          </a:solidFill>
                          <a:latin typeface="Arial" panose="02020603050405020304" pitchFamily="2"/>
                        </a:rPr>
                        <a:t>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450"/>
                        </a:spcAft>
                      </a:pPr>
                      <a:r>
                        <a:rPr lang="de-DE" sz="800" spc="0">
                          <a:solidFill>
                            <a:srgbClr val="000000"/>
                          </a:solidFill>
                          <a:latin typeface="Arial" panose="02020603050405020304" pitchFamily="2"/>
                        </a:rPr>
                        <a:t>schwarz - 30,5 mm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2"/>
                  </a:ext>
                </a:extLst>
              </a:tr>
              <a:tr h="173355">
                <a:tc>
                  <a:txBody>
                    <a:bodyPr/>
                    <a:lstStyle/>
                    <a:p>
                      <a:pPr marL="120650" marR="0" indent="0" algn="l">
                        <a:lnSpc>
                          <a:spcPts val="800"/>
                        </a:lnSpc>
                        <a:spcBef>
                          <a:spcPts val="450"/>
                        </a:spcBef>
                        <a:spcAft>
                          <a:spcPts val="0"/>
                        </a:spcAft>
                      </a:pPr>
                      <a:r>
                        <a:rPr lang="de-DE" sz="800" spc="0">
                          <a:solidFill>
                            <a:srgbClr val="000000"/>
                          </a:solidFill>
                          <a:latin typeface="Arial" panose="02020603050405020304" pitchFamily="2"/>
                        </a:rPr>
                        <a:t>1.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800"/>
                        </a:lnSpc>
                        <a:spcBef>
                          <a:spcPts val="450"/>
                        </a:spcBef>
                        <a:spcAft>
                          <a:spcPts val="0"/>
                        </a:spcAft>
                      </a:pPr>
                      <a:r>
                        <a:rPr lang="de-DE" sz="800" spc="0">
                          <a:solidFill>
                            <a:srgbClr val="000000"/>
                          </a:solidFill>
                          <a:latin typeface="Arial" panose="02020603050405020304" pitchFamily="2"/>
                        </a:rPr>
                        <a:t>70,00 €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800"/>
                        </a:lnSpc>
                        <a:spcBef>
                          <a:spcPts val="450"/>
                        </a:spcBef>
                        <a:spcAft>
                          <a:spcPts val="0"/>
                        </a:spcAft>
                        <a:tabLst>
                          <a:tab pos="1325880" algn="r"/>
                        </a:tabLst>
                      </a:pPr>
                      <a:r>
                        <a:rPr lang="de-DE" sz="800" spc="0">
                          <a:solidFill>
                            <a:srgbClr val="000000"/>
                          </a:solidFill>
                          <a:latin typeface="Arial" panose="02020603050405020304" pitchFamily="2"/>
                        </a:rPr>
                        <a:t>1. Preis 50,00 €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800"/>
                        </a:lnSpc>
                        <a:spcBef>
                          <a:spcPts val="450"/>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45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800"/>
                        </a:lnSpc>
                        <a:spcBef>
                          <a:spcPts val="450"/>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45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800"/>
                        </a:lnSpc>
                        <a:spcBef>
                          <a:spcPts val="450"/>
                        </a:spcBef>
                        <a:spcAft>
                          <a:spcPts val="0"/>
                        </a:spcAft>
                      </a:pPr>
                      <a:r>
                        <a:rPr lang="de-DE" sz="800" spc="0">
                          <a:solidFill>
                            <a:srgbClr val="000000"/>
                          </a:solidFill>
                          <a:latin typeface="Arial" panose="02020603050405020304" pitchFamily="2"/>
                        </a:rPr>
                        <a:t>1.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450"/>
                        </a:spcBef>
                        <a:spcAft>
                          <a:spcPts val="0"/>
                        </a:spcAft>
                        <a:tabLst>
                          <a:tab pos="137160" algn="dec"/>
                        </a:tabLst>
                      </a:pPr>
                      <a:r>
                        <a:rPr lang="de-DE" sz="800" spc="0">
                          <a:solidFill>
                            <a:srgbClr val="000000"/>
                          </a:solidFill>
                          <a:latin typeface="Arial" panose="02020603050405020304" pitchFamily="2"/>
                        </a:rPr>
                        <a:t>40,00 €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3"/>
                  </a:ext>
                </a:extLst>
              </a:tr>
              <a:tr h="11938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50,00 €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2. Preis 40,00 €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91440" marR="0" indent="91440" algn="l">
                        <a:lnSpc>
                          <a:spcPts val="900"/>
                        </a:lnSpc>
                        <a:spcBef>
                          <a:spcPts val="0"/>
                        </a:spcBef>
                        <a:spcAft>
                          <a:spcPts val="0"/>
                        </a:spcAft>
                        <a:buFont typeface="Arial"/>
                        <a:buAutoNum type="arabicPeriod" startAt="2"/>
                      </a:pPr>
                      <a:r>
                        <a:rPr lang="de-DE" sz="800" spc="0">
                          <a:solidFill>
                            <a:srgbClr val="000000"/>
                          </a:solidFill>
                          <a:latin typeface="Arial" panose="02020603050405020304" pitchFamily="2"/>
                        </a:rPr>
                        <a:t>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4"/>
                  </a:ext>
                </a:extLst>
              </a:tr>
              <a:tr h="115570">
                <a:tc>
                  <a:txBody>
                    <a:bodyPr/>
                    <a:lstStyle/>
                    <a:p>
                      <a:pPr marL="137160" marR="0" indent="137160" algn="l">
                        <a:lnSpc>
                          <a:spcPts val="900"/>
                        </a:lnSpc>
                        <a:spcBef>
                          <a:spcPts val="0"/>
                        </a:spcBef>
                        <a:spcAft>
                          <a:spcPts val="0"/>
                        </a:spcAft>
                        <a:buFont typeface="Arial"/>
                        <a:buAutoNum type="arabicPeriod"/>
                      </a:pPr>
                      <a:r>
                        <a:rPr lang="de-DE" sz="800" spc="0">
                          <a:solidFill>
                            <a:srgbClr val="000000"/>
                          </a:solidFill>
                          <a:latin typeface="Arial" panose="02020603050405020304" pitchFamily="2"/>
                        </a:rPr>
                        <a:t>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40,00 €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3. Preis 30,00 €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3.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5"/>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30,00 €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4. Preis 25,00 €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6"/>
                  </a:ext>
                </a:extLst>
              </a:tr>
              <a:tr h="11938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5. Preis 20,00 €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7"/>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6. Preis 18,00 €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8"/>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7. Preis 16,00 €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7.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10,00 €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09"/>
                  </a:ext>
                </a:extLst>
              </a:tr>
              <a:tr h="11938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8. Preis 15,00 €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9,00 €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9,00 €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9,00 €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0"/>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9. Preis 14,00 €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9.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8,00 €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1"/>
                  </a:ext>
                </a:extLst>
              </a:tr>
              <a:tr h="115570">
                <a:tc>
                  <a:txBody>
                    <a:bodyPr/>
                    <a:lstStyle/>
                    <a:p>
                      <a:pPr marL="120650" marR="0" indent="0" algn="l">
                        <a:lnSpc>
                          <a:spcPts val="8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800"/>
                        </a:lnSpc>
                        <a:spcBef>
                          <a:spcPts val="0"/>
                        </a:spcBef>
                        <a:spcAft>
                          <a:spcPts val="0"/>
                        </a:spcAft>
                      </a:pPr>
                      <a:r>
                        <a:rPr lang="de-DE" sz="800" spc="0">
                          <a:solidFill>
                            <a:srgbClr val="000000"/>
                          </a:solidFill>
                          <a:latin typeface="Arial" panose="02020603050405020304" pitchFamily="2"/>
                        </a:rPr>
                        <a:t>13,00 €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800"/>
                        </a:lnSpc>
                        <a:spcBef>
                          <a:spcPts val="0"/>
                        </a:spcBef>
                        <a:spcAft>
                          <a:spcPts val="0"/>
                        </a:spcAft>
                        <a:tabLst>
                          <a:tab pos="1325880" algn="r"/>
                        </a:tabLst>
                      </a:pPr>
                      <a:r>
                        <a:rPr lang="de-DE" sz="800" spc="0">
                          <a:solidFill>
                            <a:srgbClr val="000000"/>
                          </a:solidFill>
                          <a:latin typeface="Arial" panose="02020603050405020304" pitchFamily="2"/>
                        </a:rPr>
                        <a:t>10. Preis 13,00 €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8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0"/>
                        </a:spcBef>
                        <a:spcAft>
                          <a:spcPts val="0"/>
                        </a:spcAft>
                        <a:tabLst>
                          <a:tab pos="137160" algn="dec"/>
                        </a:tabLst>
                      </a:pPr>
                      <a:r>
                        <a:rPr lang="de-DE" sz="800" spc="0">
                          <a:solidFill>
                            <a:srgbClr val="000000"/>
                          </a:solidFill>
                          <a:latin typeface="Arial" panose="02020603050405020304" pitchFamily="2"/>
                        </a:rPr>
                        <a:t>7,00 €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8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0"/>
                        </a:spcBef>
                        <a:spcAft>
                          <a:spcPts val="0"/>
                        </a:spcAft>
                        <a:tabLst>
                          <a:tab pos="137160" algn="dec"/>
                        </a:tabLst>
                      </a:pPr>
                      <a:r>
                        <a:rPr lang="de-DE" sz="800" spc="0">
                          <a:solidFill>
                            <a:srgbClr val="000000"/>
                          </a:solidFill>
                          <a:latin typeface="Arial" panose="02020603050405020304" pitchFamily="2"/>
                        </a:rPr>
                        <a:t>7,00 €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800"/>
                        </a:lnSpc>
                        <a:spcBef>
                          <a:spcPts val="0"/>
                        </a:spcBef>
                        <a:spcAft>
                          <a:spcPts val="0"/>
                        </a:spcAft>
                      </a:pPr>
                      <a:r>
                        <a:rPr lang="de-DE" sz="800" spc="0">
                          <a:solidFill>
                            <a:srgbClr val="000000"/>
                          </a:solidFill>
                          <a:latin typeface="Arial" panose="02020603050405020304" pitchFamily="2"/>
                        </a:rPr>
                        <a:t>10.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800"/>
                        </a:lnSpc>
                        <a:spcBef>
                          <a:spcPts val="0"/>
                        </a:spcBef>
                        <a:spcAft>
                          <a:spcPts val="0"/>
                        </a:spcAft>
                        <a:tabLst>
                          <a:tab pos="137160" algn="dec"/>
                        </a:tabLst>
                      </a:pPr>
                      <a:r>
                        <a:rPr lang="de-DE" sz="800" spc="0">
                          <a:solidFill>
                            <a:srgbClr val="000000"/>
                          </a:solidFill>
                          <a:latin typeface="Arial" panose="02020603050405020304" pitchFamily="2"/>
                        </a:rPr>
                        <a:t>7,00 €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2"/>
                  </a:ext>
                </a:extLst>
              </a:tr>
              <a:tr h="11938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11. und 12. Preis 12,00 €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11. und 12.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6,00 €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3"/>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11,00 €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13. und 14. Preis 11,00 €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5,00 €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13. und 14.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5,00 €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4"/>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10,00 €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15. und 16. Preis 10,00 €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4,50 €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15. und 16.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5"/>
                  </a:ext>
                </a:extLst>
              </a:tr>
              <a:tr h="11938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8,00 €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280160" algn="r"/>
                        </a:tabLst>
                      </a:pPr>
                      <a:r>
                        <a:rPr lang="de-DE" sz="800" spc="0">
                          <a:solidFill>
                            <a:srgbClr val="000000"/>
                          </a:solidFill>
                          <a:latin typeface="Arial" panose="02020603050405020304" pitchFamily="2"/>
                        </a:rPr>
                        <a:t>17. und 18. Preis 8,00 €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17. und 18.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6"/>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6,00 €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280160" algn="r"/>
                        </a:tabLst>
                      </a:pPr>
                      <a:r>
                        <a:rPr lang="de-DE" sz="800" spc="0">
                          <a:solidFill>
                            <a:srgbClr val="000000"/>
                          </a:solidFill>
                          <a:latin typeface="Arial" panose="02020603050405020304" pitchFamily="2"/>
                        </a:rPr>
                        <a:t>19. und 20. Preis 6,00 €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3,50 €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73025" marR="0" indent="0" algn="l">
                        <a:lnSpc>
                          <a:spcPts val="900"/>
                        </a:lnSpc>
                        <a:spcBef>
                          <a:spcPts val="0"/>
                        </a:spcBef>
                        <a:spcAft>
                          <a:spcPts val="0"/>
                        </a:spcAft>
                      </a:pPr>
                      <a:r>
                        <a:rPr lang="de-DE" sz="800" spc="0">
                          <a:solidFill>
                            <a:srgbClr val="000000"/>
                          </a:solidFill>
                          <a:latin typeface="Arial" panose="02020603050405020304" pitchFamily="2"/>
                        </a:rPr>
                        <a:t>19. und 20.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2,00 € </a:t>
                      </a:r>
                    </a:p>
                  </a:txBody>
                  <a:tcPr marL="0" marR="0" marT="0" marB="0" anchor="ctr">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7"/>
                  </a:ext>
                </a:extLst>
              </a:tr>
              <a:tr h="115570">
                <a:tc>
                  <a:txBody>
                    <a:bodyPr/>
                    <a:lstStyle/>
                    <a:p>
                      <a:pPr marL="12065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0"/>
                        </a:spcAft>
                      </a:pPr>
                      <a:r>
                        <a:rPr lang="de-DE" sz="800" spc="0">
                          <a:solidFill>
                            <a:srgbClr val="000000"/>
                          </a:solidFill>
                          <a:latin typeface="Arial" panose="02020603050405020304" pitchFamily="2"/>
                        </a:rPr>
                        <a:t>4,00 €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69850" marR="0" indent="0" algn="l">
                        <a:lnSpc>
                          <a:spcPts val="900"/>
                        </a:lnSpc>
                        <a:spcBef>
                          <a:spcPts val="0"/>
                        </a:spcBef>
                        <a:spcAft>
                          <a:spcPts val="0"/>
                        </a:spcAft>
                        <a:tabLst>
                          <a:tab pos="1325880" algn="r"/>
                        </a:tabLst>
                      </a:pPr>
                      <a:r>
                        <a:rPr lang="de-DE" sz="800" spc="0">
                          <a:solidFill>
                            <a:srgbClr val="000000"/>
                          </a:solidFill>
                          <a:latin typeface="Arial" panose="02020603050405020304" pitchFamily="2"/>
                        </a:rPr>
                        <a:t>21. bis 25. Preis 4,00 € </a:t>
                      </a:r>
                    </a:p>
                  </a:txBody>
                  <a:tcPr marL="0" marR="0" marT="0" marB="0" anchor="ctr">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0"/>
                        </a:spcAft>
                      </a:pPr>
                      <a:r>
                        <a:rPr lang="de-DE" sz="800" spc="0">
                          <a:solidFill>
                            <a:srgbClr val="000000"/>
                          </a:solidFill>
                          <a:latin typeface="Arial" panose="02020603050405020304" pitchFamily="2"/>
                        </a:rPr>
                        <a:t>21. bis 25.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0"/>
                        </a:spcAft>
                        <a:tabLst>
                          <a:tab pos="137160" algn="dec"/>
                        </a:tabLst>
                      </a:pPr>
                      <a:r>
                        <a:rPr lang="de-DE" sz="800" spc="0">
                          <a:solidFill>
                            <a:srgbClr val="000000"/>
                          </a:solidFill>
                          <a:latin typeface="Arial" panose="02020603050405020304" pitchFamily="2"/>
                        </a:rPr>
                        <a:t>2,50 €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8"/>
                  </a:ext>
                </a:extLst>
              </a:tr>
              <a:tr h="151130">
                <a:tc>
                  <a:txBody>
                    <a:bodyPr/>
                    <a:lstStyle/>
                    <a:p>
                      <a:pPr marL="120650" marR="0" indent="0" algn="l">
                        <a:lnSpc>
                          <a:spcPts val="900"/>
                        </a:lnSpc>
                        <a:spcBef>
                          <a:spcPts val="0"/>
                        </a:spcBef>
                        <a:spcAft>
                          <a:spcPts val="235"/>
                        </a:spcAft>
                      </a:pPr>
                      <a:r>
                        <a:rPr lang="de-DE" sz="800" spc="0">
                          <a:solidFill>
                            <a:srgbClr val="000000"/>
                          </a:solidFill>
                          <a:latin typeface="Arial" panose="02020603050405020304" pitchFamily="2"/>
                        </a:rPr>
                        <a:t>26. bis 30. Preis </a:t>
                      </a:r>
                    </a:p>
                  </a:txBody>
                  <a:tcPr marL="0" marR="0" marT="0" marB="0" anchor="ctr">
                    <a:lnL w="0" cmpd="sng">
                      <a:noFill/>
                      <a:prstDash val="solid"/>
                    </a:lnL>
                    <a:lnR w="0" cmpd="sng">
                      <a:noFill/>
                      <a:prstDash val="solid"/>
                    </a:lnR>
                    <a:lnT w="0" cmpd="sng">
                      <a:noFill/>
                      <a:prstDash val="solid"/>
                    </a:lnT>
                    <a:lnB w="0" cmpd="sng">
                      <a:noFill/>
                      <a:prstDash val="solid"/>
                    </a:lnB>
                  </a:tcPr>
                </a:tc>
                <a:tc>
                  <a:txBody>
                    <a:bodyPr/>
                    <a:lstStyle/>
                    <a:p>
                      <a:pPr marL="0" marR="76200" indent="0" algn="r">
                        <a:lnSpc>
                          <a:spcPts val="900"/>
                        </a:lnSpc>
                        <a:spcBef>
                          <a:spcPts val="0"/>
                        </a:spcBef>
                        <a:spcAft>
                          <a:spcPts val="235"/>
                        </a:spcAft>
                      </a:pPr>
                      <a:r>
                        <a:rPr lang="de-DE" sz="800" spc="0">
                          <a:solidFill>
                            <a:srgbClr val="000000"/>
                          </a:solidFill>
                          <a:latin typeface="Arial" panose="02020603050405020304" pitchFamily="2"/>
                        </a:rPr>
                        <a:t>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8890" cmpd="sng">
                      <a:solidFill>
                        <a:srgbClr val="000000"/>
                      </a:solidFill>
                      <a:prstDash val="solid"/>
                    </a:lnR>
                    <a:lnT w="0" cmpd="sng">
                      <a:noFill/>
                      <a:prstDash val="solid"/>
                    </a:lnT>
                    <a:lnB w="0" cmpd="sng">
                      <a:noFill/>
                      <a:prstDash val="solid"/>
                    </a:lnB>
                  </a:tcPr>
                </a:tc>
                <a:tc>
                  <a:txBody>
                    <a:bodyPr/>
                    <a:lstStyle/>
                    <a:p>
                      <a:pPr marL="76200" marR="0" indent="0" algn="l">
                        <a:lnSpc>
                          <a:spcPts val="900"/>
                        </a:lnSpc>
                        <a:spcBef>
                          <a:spcPts val="0"/>
                        </a:spcBef>
                        <a:spcAft>
                          <a:spcPts val="235"/>
                        </a:spcAft>
                      </a:pPr>
                      <a:r>
                        <a:rPr lang="de-DE" sz="800" spc="0">
                          <a:solidFill>
                            <a:srgbClr val="000000"/>
                          </a:solidFill>
                          <a:latin typeface="Arial" panose="02020603050405020304" pitchFamily="2"/>
                        </a:rPr>
                        <a:t>26. bis 30. Preis </a:t>
                      </a:r>
                    </a:p>
                  </a:txBody>
                  <a:tcPr marL="0" marR="0" marT="0" marB="0" anchor="ctr">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ts val="900"/>
                        </a:lnSpc>
                        <a:spcBef>
                          <a:spcPts val="0"/>
                        </a:spcBef>
                        <a:spcAft>
                          <a:spcPts val="235"/>
                        </a:spcAft>
                        <a:tabLst>
                          <a:tab pos="137160" algn="dec"/>
                        </a:tabLst>
                      </a:pPr>
                      <a:r>
                        <a:rPr lang="de-DE" sz="800" spc="0">
                          <a:solidFill>
                            <a:srgbClr val="000000"/>
                          </a:solidFill>
                          <a:latin typeface="Arial" panose="02020603050405020304" pitchFamily="2"/>
                        </a:rPr>
                        <a:t>2,00 € </a:t>
                      </a:r>
                    </a:p>
                  </a:txBody>
                  <a:tcPr marL="0" marR="0" marT="0" marB="0" anchor="ctr">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8890" cmpd="sng">
                      <a:solidFill>
                        <a:srgbClr val="000000"/>
                      </a:solid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8890" cmpd="sng">
                      <a:solidFill>
                        <a:srgbClr val="000000"/>
                      </a:solidFill>
                      <a:prstDash val="solid"/>
                    </a:lnL>
                    <a:lnR w="0" cmpd="sng">
                      <a:noFill/>
                      <a:prstDash val="solid"/>
                    </a:lnR>
                    <a:lnT w="0" cmpd="sng">
                      <a:noFill/>
                      <a:prstDash val="solid"/>
                    </a:lnT>
                    <a:lnB w="0" cmpd="sng">
                      <a:noFill/>
                      <a:prstDash val="solid"/>
                    </a:lnB>
                  </a:tcPr>
                </a:tc>
                <a:tc>
                  <a:txBody>
                    <a:bodyPr/>
                    <a:lstStyle/>
                    <a:p>
                      <a:pPr marL="0" marR="0" indent="0" algn="l">
                        <a:lnSpc>
                          <a:spcPct val="100000"/>
                        </a:lnSpc>
                        <a:spcBef>
                          <a:spcPts val="0"/>
                        </a:spcBef>
                        <a:spcAft>
                          <a:spcPts val="0"/>
                        </a:spcAft>
                      </a:pPr>
                      <a:r>
                        <a:rPr lang="de-DE" sz="100">
                          <a:solidFill>
                            <a:srgbClr val="000000"/>
                          </a:solidFill>
                          <a:latin typeface="Arial" panose="02020603050405020304" pitchFamily="2"/>
                        </a:rPr>
                        <a:t> </a:t>
                      </a:r>
                    </a:p>
                  </a:txBody>
                  <a:tcPr marL="0" marR="0" marT="0" marB="0">
                    <a:lnL w="0" cmpd="sng">
                      <a:noFill/>
                      <a:prstDash val="solid"/>
                    </a:lnL>
                    <a:lnR w="0" cmpd="sng">
                      <a:noFill/>
                      <a:prstDash val="solid"/>
                    </a:lnR>
                    <a:lnT w="0" cmpd="sng">
                      <a:noFill/>
                      <a:prstDash val="solid"/>
                    </a:lnT>
                    <a:lnB w="0" cmpd="sng">
                      <a:noFill/>
                      <a:prstDash val="solid"/>
                    </a:lnB>
                  </a:tcPr>
                </a:tc>
                <a:extLst>
                  <a:ext uri="{0D108BD9-81ED-4DB2-BD59-A6C34878D82A}">
                    <a16:rowId xmlns:a16="http://schemas.microsoft.com/office/drawing/2014/main" val="10019"/>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3" name="Grafik 2"/>
          <p:cNvPicPr/>
          <p:nvPr/>
        </p:nvPicPr>
        <p:blipFill>
          <a:blip r:embed="rId2"/>
          <a:stretch>
            <a:fillRect/>
          </a:stretch>
        </p:blipFill>
        <p:spPr>
          <a:xfrm>
            <a:off x="356870" y="1115695"/>
            <a:ext cx="6851650" cy="8336280"/>
          </a:xfrm>
          <a:prstGeom prst="rect">
            <a:avLst/>
          </a:prstGeom>
        </p:spPr>
      </p:pic>
      <p:sp>
        <p:nvSpPr>
          <p:cNvPr id="4" name="Textplatzhalter 3"/>
          <p:cNvSpPr>
            <a:spLocks noGrp="1"/>
          </p:cNvSpPr>
          <p:nvPr>
            <p:ph type="body" idx="10"/>
          </p:nvPr>
        </p:nvSpPr>
        <p:spPr>
          <a:xfrm>
            <a:off x="3087370" y="1228090"/>
            <a:ext cx="1402080" cy="311150"/>
          </a:xfrm>
          <a:prstGeom prst="rect">
            <a:avLst/>
          </a:prstGeom>
          <a:noFill/>
          <a:ln w="0" cmpd="sng">
            <a:noFill/>
            <a:prstDash val="solid"/>
          </a:ln>
        </p:spPr>
        <p:txBody>
          <a:bodyPr vert="horz" lIns="0" tIns="0" rIns="0" bIns="0" anchor="t"/>
          <a:lstStyle/>
          <a:p>
            <a:pPr marL="0" marR="0" indent="0" algn="ctr">
              <a:lnSpc>
                <a:spcPts val="2400"/>
              </a:lnSpc>
              <a:spcAft>
                <a:spcPts val="0"/>
              </a:spcAft>
            </a:pPr>
            <a:r>
              <a:rPr lang="de-DE" sz="2150" b="1" spc="-85">
                <a:solidFill>
                  <a:srgbClr val="000000"/>
                </a:solidFill>
                <a:latin typeface="Arial" panose="02020603050405020304" pitchFamily="2"/>
              </a:rPr>
              <a:t>Luftpistole </a:t>
            </a:r>
          </a:p>
        </p:txBody>
      </p:sp>
      <p:sp>
        <p:nvSpPr>
          <p:cNvPr id="5" name="Textplatzhalter 4"/>
          <p:cNvSpPr>
            <a:spLocks noGrp="1"/>
          </p:cNvSpPr>
          <p:nvPr>
            <p:ph type="body" idx="10"/>
          </p:nvPr>
        </p:nvSpPr>
        <p:spPr>
          <a:xfrm>
            <a:off x="435610" y="1631315"/>
            <a:ext cx="1000125" cy="209550"/>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85">
                <a:solidFill>
                  <a:srgbClr val="000000"/>
                </a:solidFill>
                <a:latin typeface="Arial" panose="02020603050405020304" pitchFamily="2"/>
              </a:rPr>
              <a:t>Gauscheibe </a:t>
            </a:r>
          </a:p>
        </p:txBody>
      </p:sp>
      <p:sp>
        <p:nvSpPr>
          <p:cNvPr id="6" name="Textplatzhalter 5"/>
          <p:cNvSpPr>
            <a:spLocks noGrp="1"/>
          </p:cNvSpPr>
          <p:nvPr>
            <p:ph type="body" idx="10"/>
          </p:nvPr>
        </p:nvSpPr>
        <p:spPr>
          <a:xfrm>
            <a:off x="3855720" y="1631315"/>
            <a:ext cx="487680" cy="209550"/>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110">
                <a:solidFill>
                  <a:srgbClr val="000000"/>
                </a:solidFill>
                <a:latin typeface="Arial" panose="02020603050405020304" pitchFamily="2"/>
              </a:rPr>
              <a:t>Glück </a:t>
            </a:r>
          </a:p>
        </p:txBody>
      </p:sp>
      <p:sp>
        <p:nvSpPr>
          <p:cNvPr id="7" name="Textplatzhalter 6"/>
          <p:cNvSpPr>
            <a:spLocks noGrp="1"/>
          </p:cNvSpPr>
          <p:nvPr>
            <p:ph type="body" idx="10"/>
          </p:nvPr>
        </p:nvSpPr>
        <p:spPr>
          <a:xfrm>
            <a:off x="2142490" y="1631315"/>
            <a:ext cx="594360" cy="319405"/>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35">
                <a:solidFill>
                  <a:srgbClr val="000000"/>
                </a:solidFill>
                <a:latin typeface="Arial" panose="02020603050405020304" pitchFamily="2"/>
              </a:rPr>
              <a:t>Haupt </a:t>
            </a:r>
          </a:p>
          <a:p>
            <a:pPr marL="0" marR="0" indent="0" algn="l">
              <a:lnSpc>
                <a:spcPts val="800"/>
              </a:lnSpc>
              <a:spcBef>
                <a:spcPts val="0"/>
              </a:spcBef>
              <a:spcAft>
                <a:spcPts val="0"/>
              </a:spcAft>
            </a:pPr>
            <a:r>
              <a:rPr lang="de-DE" sz="800" spc="-45">
                <a:solidFill>
                  <a:srgbClr val="000000"/>
                </a:solidFill>
                <a:latin typeface="Arial" panose="02020603050405020304" pitchFamily="2"/>
              </a:rPr>
              <a:t>rot - 59,5 mm </a:t>
            </a:r>
          </a:p>
        </p:txBody>
      </p:sp>
      <p:sp>
        <p:nvSpPr>
          <p:cNvPr id="8" name="Textplatzhalter 7"/>
          <p:cNvSpPr>
            <a:spLocks noGrp="1"/>
          </p:cNvSpPr>
          <p:nvPr>
            <p:ph type="body" idx="10"/>
          </p:nvPr>
        </p:nvSpPr>
        <p:spPr>
          <a:xfrm>
            <a:off x="5562600" y="1631315"/>
            <a:ext cx="847090" cy="319405"/>
          </a:xfrm>
          <a:prstGeom prst="rect">
            <a:avLst/>
          </a:prstGeom>
          <a:noFill/>
          <a:ln w="0" cmpd="sng">
            <a:noFill/>
            <a:prstDash val="solid"/>
          </a:ln>
        </p:spPr>
        <p:txBody>
          <a:bodyPr vert="horz" lIns="0" tIns="6350" rIns="0" bIns="0" anchor="t"/>
          <a:lstStyle/>
          <a:p>
            <a:pPr marL="0" marR="0" indent="0" algn="l">
              <a:lnSpc>
                <a:spcPts val="1600"/>
              </a:lnSpc>
              <a:spcAft>
                <a:spcPts val="0"/>
              </a:spcAft>
            </a:pPr>
            <a:r>
              <a:rPr lang="de-DE" sz="1450" b="1" spc="-35">
                <a:solidFill>
                  <a:srgbClr val="000000"/>
                </a:solidFill>
                <a:latin typeface="Arial" panose="02020603050405020304" pitchFamily="2"/>
              </a:rPr>
              <a:t>Punkt </a:t>
            </a:r>
          </a:p>
          <a:p>
            <a:pPr marL="0" marR="0" indent="0" algn="l">
              <a:lnSpc>
                <a:spcPts val="800"/>
              </a:lnSpc>
              <a:spcBef>
                <a:spcPts val="0"/>
              </a:spcBef>
              <a:spcAft>
                <a:spcPts val="0"/>
              </a:spcAft>
            </a:pPr>
            <a:r>
              <a:rPr lang="de-DE" sz="800" spc="-35">
                <a:solidFill>
                  <a:srgbClr val="000000"/>
                </a:solidFill>
                <a:latin typeface="Arial" panose="02020603050405020304" pitchFamily="2"/>
              </a:rPr>
              <a:t>schwarz - 59,5 mm </a:t>
            </a:r>
          </a:p>
        </p:txBody>
      </p:sp>
      <p:sp>
        <p:nvSpPr>
          <p:cNvPr id="9" name="Textplatzhalter 8"/>
          <p:cNvSpPr>
            <a:spLocks noGrp="1"/>
          </p:cNvSpPr>
          <p:nvPr>
            <p:ph type="body" idx="10"/>
          </p:nvPr>
        </p:nvSpPr>
        <p:spPr>
          <a:xfrm>
            <a:off x="3852545" y="1840865"/>
            <a:ext cx="670560" cy="109855"/>
          </a:xfrm>
          <a:prstGeom prst="rect">
            <a:avLst/>
          </a:prstGeom>
          <a:noFill/>
          <a:ln w="0" cmpd="sng">
            <a:noFill/>
            <a:prstDash val="solid"/>
          </a:ln>
        </p:spPr>
        <p:txBody>
          <a:bodyPr vert="horz" lIns="0" tIns="0" rIns="0" bIns="0" anchor="t"/>
          <a:lstStyle/>
          <a:p>
            <a:pPr marL="0" marR="0" indent="0" algn="l">
              <a:lnSpc>
                <a:spcPts val="800"/>
              </a:lnSpc>
              <a:spcAft>
                <a:spcPts val="0"/>
              </a:spcAft>
            </a:pPr>
            <a:r>
              <a:rPr lang="de-DE" sz="800" spc="-40">
                <a:solidFill>
                  <a:srgbClr val="000000"/>
                </a:solidFill>
                <a:latin typeface="Arial" panose="02020603050405020304" pitchFamily="2"/>
              </a:rPr>
              <a:t>blau - 59,5 mm </a:t>
            </a:r>
          </a:p>
        </p:txBody>
      </p:sp>
      <p:sp>
        <p:nvSpPr>
          <p:cNvPr id="10" name="Textplatzhalter 9"/>
          <p:cNvSpPr>
            <a:spLocks noGrp="1"/>
          </p:cNvSpPr>
          <p:nvPr>
            <p:ph type="body" idx="10"/>
          </p:nvPr>
        </p:nvSpPr>
        <p:spPr>
          <a:xfrm>
            <a:off x="429895" y="1840865"/>
            <a:ext cx="682625" cy="116205"/>
          </a:xfrm>
          <a:prstGeom prst="rect">
            <a:avLst/>
          </a:prstGeom>
          <a:noFill/>
          <a:ln w="0" cmpd="sng">
            <a:noFill/>
            <a:prstDash val="solid"/>
          </a:ln>
        </p:spPr>
        <p:txBody>
          <a:bodyPr vert="horz" lIns="0" tIns="0" rIns="0" bIns="0" anchor="t"/>
          <a:lstStyle/>
          <a:p>
            <a:pPr marL="0" marR="0" indent="0" algn="l">
              <a:lnSpc>
                <a:spcPts val="900"/>
              </a:lnSpc>
              <a:spcAft>
                <a:spcPts val="20"/>
              </a:spcAft>
            </a:pPr>
            <a:r>
              <a:rPr lang="de-DE" sz="800" spc="-40">
                <a:solidFill>
                  <a:srgbClr val="000000"/>
                </a:solidFill>
                <a:latin typeface="Arial" panose="02020603050405020304" pitchFamily="2"/>
              </a:rPr>
              <a:t>grün - 59,5 mm </a:t>
            </a:r>
          </a:p>
        </p:txBody>
      </p:sp>
      <p:sp>
        <p:nvSpPr>
          <p:cNvPr id="11" name="Textplatzhalter 10"/>
          <p:cNvSpPr>
            <a:spLocks noGrp="1"/>
          </p:cNvSpPr>
          <p:nvPr>
            <p:ph type="body" idx="10"/>
          </p:nvPr>
        </p:nvSpPr>
        <p:spPr>
          <a:xfrm>
            <a:off x="426720" y="2065655"/>
            <a:ext cx="1435735" cy="473710"/>
          </a:xfrm>
          <a:prstGeom prst="rect">
            <a:avLst/>
          </a:prstGeom>
          <a:noFill/>
          <a:ln w="0" cmpd="sng">
            <a:noFill/>
            <a:prstDash val="solid"/>
          </a:ln>
        </p:spPr>
        <p:txBody>
          <a:bodyPr vert="horz" lIns="0" tIns="3175" rIns="0" bIns="0" anchor="t"/>
          <a:lstStyle/>
          <a:p>
            <a:pPr marL="0" marR="0" indent="0" algn="l">
              <a:lnSpc>
                <a:spcPts val="900"/>
              </a:lnSpc>
              <a:spcAft>
                <a:spcPts val="0"/>
              </a:spcAft>
            </a:pPr>
            <a:r>
              <a:rPr lang="de-DE" sz="800" spc="0">
                <a:solidFill>
                  <a:srgbClr val="000000"/>
                </a:solidFill>
                <a:latin typeface="Arial" panose="02020603050405020304" pitchFamily="2"/>
              </a:rPr>
              <a:t>Auf dieser Scheibe kommen die von Gönnern und Vereinen gestifteten Ehrengaben und Geldpreise zur Verteilung. </a:t>
            </a:r>
          </a:p>
        </p:txBody>
      </p:sp>
      <p:sp>
        <p:nvSpPr>
          <p:cNvPr id="12" name="Textplatzhalter 11"/>
          <p:cNvSpPr>
            <a:spLocks noGrp="1"/>
          </p:cNvSpPr>
          <p:nvPr>
            <p:ph type="body" idx="10"/>
          </p:nvPr>
        </p:nvSpPr>
        <p:spPr>
          <a:xfrm>
            <a:off x="435610" y="2657475"/>
            <a:ext cx="1295400" cy="11620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5">
                <a:solidFill>
                  <a:srgbClr val="000000"/>
                </a:solidFill>
                <a:latin typeface="Arial" panose="02020603050405020304" pitchFamily="2"/>
              </a:rPr>
              <a:t>Für 50 Preise wird garantiert. </a:t>
            </a:r>
          </a:p>
        </p:txBody>
      </p:sp>
      <p:sp>
        <p:nvSpPr>
          <p:cNvPr id="13" name="Textplatzhalter 12"/>
          <p:cNvSpPr>
            <a:spLocks noGrp="1"/>
          </p:cNvSpPr>
          <p:nvPr>
            <p:ph type="body" idx="10"/>
          </p:nvPr>
        </p:nvSpPr>
        <p:spPr>
          <a:xfrm>
            <a:off x="433070" y="2891790"/>
            <a:ext cx="1456690" cy="34861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1. Preis: Luftpistole </a:t>
            </a:r>
          </a:p>
          <a:p>
            <a:pPr marL="0" marR="0" indent="0" algn="l">
              <a:lnSpc>
                <a:spcPts val="900"/>
              </a:lnSpc>
              <a:spcBef>
                <a:spcPts val="0"/>
              </a:spcBef>
              <a:spcAft>
                <a:spcPts val="0"/>
              </a:spcAft>
            </a:pPr>
            <a:r>
              <a:rPr lang="de-DE" sz="800" spc="-15">
                <a:solidFill>
                  <a:srgbClr val="000000"/>
                </a:solidFill>
                <a:latin typeface="Arial" panose="02020603050405020304" pitchFamily="2"/>
              </a:rPr>
              <a:t>(gestiftet von der Raiffeisenbank </a:t>
            </a:r>
          </a:p>
          <a:p>
            <a:pPr marL="0" marR="0" indent="0" algn="l">
              <a:lnSpc>
                <a:spcPts val="900"/>
              </a:lnSpc>
              <a:spcBef>
                <a:spcPts val="0"/>
              </a:spcBef>
              <a:spcAft>
                <a:spcPts val="0"/>
              </a:spcAft>
            </a:pPr>
            <a:r>
              <a:rPr lang="de-DE" sz="800" spc="0">
                <a:solidFill>
                  <a:srgbClr val="000000"/>
                </a:solidFill>
                <a:latin typeface="Arial" panose="02020603050405020304" pitchFamily="2"/>
              </a:rPr>
              <a:t>im Oberland eG) </a:t>
            </a:r>
          </a:p>
        </p:txBody>
      </p:sp>
      <p:sp>
        <p:nvSpPr>
          <p:cNvPr id="14" name="Textplatzhalter 13"/>
          <p:cNvSpPr>
            <a:spLocks noGrp="1"/>
          </p:cNvSpPr>
          <p:nvPr>
            <p:ph type="body" idx="10"/>
          </p:nvPr>
        </p:nvSpPr>
        <p:spPr>
          <a:xfrm>
            <a:off x="426720" y="3357880"/>
            <a:ext cx="1450975" cy="7023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Weitere Preise langsam fallend, letzter Preis nicht unter der Einlage. </a:t>
            </a:r>
          </a:p>
          <a:p>
            <a:pPr marL="0" marR="0" indent="0" algn="l">
              <a:lnSpc>
                <a:spcPts val="900"/>
              </a:lnSpc>
              <a:spcBef>
                <a:spcPts val="0"/>
              </a:spcBef>
              <a:spcAft>
                <a:spcPts val="0"/>
              </a:spcAft>
            </a:pPr>
            <a:r>
              <a:rPr lang="de-DE" sz="800" spc="0">
                <a:solidFill>
                  <a:srgbClr val="000000"/>
                </a:solidFill>
                <a:latin typeface="Arial" panose="02020603050405020304" pitchFamily="2"/>
              </a:rPr>
              <a:t>Zur Preisabholung am Festtag: siehe Nr. 13 </a:t>
            </a:r>
          </a:p>
          <a:p>
            <a:pPr marL="0" marR="0" indent="0" algn="l">
              <a:lnSpc>
                <a:spcPts val="900"/>
              </a:lnSpc>
              <a:spcBef>
                <a:spcPts val="40"/>
              </a:spcBef>
              <a:spcAft>
                <a:spcPts val="20"/>
              </a:spcAft>
            </a:pPr>
            <a:r>
              <a:rPr lang="de-DE" sz="800" spc="-20">
                <a:solidFill>
                  <a:srgbClr val="000000"/>
                </a:solidFill>
                <a:latin typeface="Arial" panose="02020603050405020304" pitchFamily="2"/>
              </a:rPr>
              <a:t>der allgemeinen Bestimmungen. </a:t>
            </a:r>
          </a:p>
        </p:txBody>
      </p:sp>
      <p:sp>
        <p:nvSpPr>
          <p:cNvPr id="15" name="Textplatzhalter 14"/>
          <p:cNvSpPr>
            <a:spLocks noGrp="1"/>
          </p:cNvSpPr>
          <p:nvPr>
            <p:ph type="body" idx="10"/>
          </p:nvPr>
        </p:nvSpPr>
        <p:spPr>
          <a:xfrm>
            <a:off x="3849370" y="2065655"/>
            <a:ext cx="1442085" cy="175387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35,00 €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13,00 €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11,00 €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46304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463040" algn="r"/>
              </a:tabLst>
            </a:pPr>
            <a:r>
              <a:rPr lang="de-DE" sz="800" spc="0">
                <a:solidFill>
                  <a:srgbClr val="000000"/>
                </a:solidFill>
                <a:latin typeface="Arial" panose="02020603050405020304" pitchFamily="2"/>
              </a:rPr>
              <a:t>19. und 20. Preis 3,00 € </a:t>
            </a:r>
          </a:p>
        </p:txBody>
      </p:sp>
      <p:sp>
        <p:nvSpPr>
          <p:cNvPr id="16" name="Textplatzhalter 15"/>
          <p:cNvSpPr>
            <a:spLocks noGrp="1"/>
          </p:cNvSpPr>
          <p:nvPr>
            <p:ph type="body" idx="10"/>
          </p:nvPr>
        </p:nvSpPr>
        <p:spPr>
          <a:xfrm>
            <a:off x="2139950" y="2065655"/>
            <a:ext cx="1471930" cy="175387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50876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35,00 €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13,00 €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11,00 €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50876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19. und 20. Preis 3,00 € </a:t>
            </a:r>
          </a:p>
        </p:txBody>
      </p:sp>
      <p:sp>
        <p:nvSpPr>
          <p:cNvPr id="17" name="Textplatzhalter 16"/>
          <p:cNvSpPr>
            <a:spLocks noGrp="1"/>
          </p:cNvSpPr>
          <p:nvPr>
            <p:ph type="body" idx="10"/>
          </p:nvPr>
        </p:nvSpPr>
        <p:spPr>
          <a:xfrm>
            <a:off x="5562600" y="2065655"/>
            <a:ext cx="1530350" cy="210439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508760" algn="r"/>
              </a:tabLst>
            </a:pPr>
            <a:r>
              <a:rPr lang="de-DE" sz="800" spc="0">
                <a:solidFill>
                  <a:srgbClr val="000000"/>
                </a:solidFill>
                <a:latin typeface="Arial" panose="02020603050405020304" pitchFamily="2"/>
              </a:rPr>
              <a:t>Preis 60,00 €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45,00 €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18,00 €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16,00 €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Preis 14,00 €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50876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50876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50876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508760" algn="r"/>
              </a:tabLst>
            </a:pPr>
            <a:r>
              <a:rPr lang="de-DE" sz="800" spc="0">
                <a:solidFill>
                  <a:srgbClr val="000000"/>
                </a:solidFill>
                <a:latin typeface="Arial" panose="02020603050405020304" pitchFamily="2"/>
              </a:rPr>
              <a:t>19. und 20. Preis 3,00 € </a:t>
            </a:r>
          </a:p>
          <a:p>
            <a:pPr marL="0" marR="0" indent="0" algn="l">
              <a:lnSpc>
                <a:spcPts val="900"/>
              </a:lnSpc>
              <a:spcBef>
                <a:spcPts val="15"/>
              </a:spcBef>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p:txBody>
      </p:sp>
      <p:sp>
        <p:nvSpPr>
          <p:cNvPr id="18" name="Textplatzhalter 17"/>
          <p:cNvSpPr>
            <a:spLocks noGrp="1"/>
          </p:cNvSpPr>
          <p:nvPr>
            <p:ph type="body" idx="10"/>
          </p:nvPr>
        </p:nvSpPr>
        <p:spPr>
          <a:xfrm>
            <a:off x="435610" y="4175125"/>
            <a:ext cx="1493520" cy="11684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 Schuss mit der Einlage bezahlt. </a:t>
            </a:r>
          </a:p>
        </p:txBody>
      </p:sp>
      <p:sp>
        <p:nvSpPr>
          <p:cNvPr id="19" name="Textplatzhalter 18"/>
          <p:cNvSpPr>
            <a:spLocks noGrp="1"/>
          </p:cNvSpPr>
          <p:nvPr>
            <p:ph type="body" idx="10"/>
          </p:nvPr>
        </p:nvSpPr>
        <p:spPr>
          <a:xfrm>
            <a:off x="2139950" y="4175125"/>
            <a:ext cx="1478280" cy="22923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0">
                <a:solidFill>
                  <a:srgbClr val="000000"/>
                </a:solidFill>
                <a:latin typeface="Arial" panose="02020603050405020304" pitchFamily="2"/>
              </a:rPr>
              <a:t>3 Schuss mit der Einlage bezahlt Kein Nachkauf </a:t>
            </a:r>
          </a:p>
        </p:txBody>
      </p:sp>
      <p:sp>
        <p:nvSpPr>
          <p:cNvPr id="20" name="Textplatzhalter 19"/>
          <p:cNvSpPr>
            <a:spLocks noGrp="1"/>
          </p:cNvSpPr>
          <p:nvPr>
            <p:ph type="body" idx="10"/>
          </p:nvPr>
        </p:nvSpPr>
        <p:spPr>
          <a:xfrm>
            <a:off x="5568950" y="4293870"/>
            <a:ext cx="1423035" cy="110490"/>
          </a:xfrm>
          <a:prstGeom prst="rect">
            <a:avLst/>
          </a:prstGeom>
          <a:noFill/>
          <a:ln w="0" cmpd="sng">
            <a:noFill/>
            <a:prstDash val="solid"/>
          </a:ln>
        </p:spPr>
        <p:txBody>
          <a:bodyPr vert="horz" lIns="0" tIns="0" rIns="0" bIns="0" anchor="t"/>
          <a:lstStyle/>
          <a:p>
            <a:pPr marL="0" marR="0" indent="0" algn="l">
              <a:lnSpc>
                <a:spcPts val="800"/>
              </a:lnSpc>
              <a:spcAft>
                <a:spcPts val="0"/>
              </a:spcAft>
            </a:pPr>
            <a:r>
              <a:rPr lang="de-DE" sz="800" spc="-20">
                <a:solidFill>
                  <a:srgbClr val="000000"/>
                </a:solidFill>
                <a:latin typeface="Arial" panose="02020603050405020304" pitchFamily="2"/>
              </a:rPr>
              <a:t>Punkt ist mit Meister kombiniert. </a:t>
            </a:r>
          </a:p>
        </p:txBody>
      </p:sp>
      <p:sp>
        <p:nvSpPr>
          <p:cNvPr id="21" name="Textplatzhalter 20"/>
          <p:cNvSpPr>
            <a:spLocks noGrp="1"/>
          </p:cNvSpPr>
          <p:nvPr>
            <p:ph type="body" idx="10"/>
          </p:nvPr>
        </p:nvSpPr>
        <p:spPr>
          <a:xfrm>
            <a:off x="429895" y="4403725"/>
            <a:ext cx="1490345" cy="58928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Nachkauf beschränkt auf 3 x 10 </a:t>
            </a:r>
          </a:p>
          <a:p>
            <a:pPr marL="0" marR="0" indent="0" algn="l">
              <a:lnSpc>
                <a:spcPts val="900"/>
              </a:lnSpc>
              <a:spcBef>
                <a:spcPts val="0"/>
              </a:spcBef>
              <a:spcAft>
                <a:spcPts val="0"/>
              </a:spcAft>
            </a:pPr>
            <a:r>
              <a:rPr lang="de-DE" sz="800" spc="0">
                <a:solidFill>
                  <a:srgbClr val="000000"/>
                </a:solidFill>
                <a:latin typeface="Arial" panose="02020603050405020304" pitchFamily="2"/>
              </a:rPr>
              <a:t>Schuss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6,00 € </a:t>
            </a:r>
          </a:p>
          <a:p>
            <a:pPr marL="0" marR="0" indent="0" algn="l">
              <a:lnSpc>
                <a:spcPts val="900"/>
              </a:lnSpc>
              <a:spcBef>
                <a:spcPts val="15"/>
              </a:spcBef>
              <a:spcAft>
                <a:spcPts val="0"/>
              </a:spcAft>
            </a:pPr>
            <a:r>
              <a:rPr lang="de-DE" sz="800" spc="-20">
                <a:solidFill>
                  <a:srgbClr val="000000"/>
                </a:solidFill>
                <a:latin typeface="Arial" panose="02020603050405020304" pitchFamily="2"/>
              </a:rPr>
              <a:t>Bei Nachkauf von 30 Schuss gibt </a:t>
            </a:r>
          </a:p>
          <a:p>
            <a:pPr marL="0" marR="0" indent="0" algn="l">
              <a:lnSpc>
                <a:spcPts val="900"/>
              </a:lnSpc>
              <a:spcBef>
                <a:spcPts val="0"/>
              </a:spcBef>
              <a:spcAft>
                <a:spcPts val="20"/>
              </a:spcAft>
            </a:pPr>
            <a:r>
              <a:rPr lang="de-DE" sz="800" spc="0">
                <a:solidFill>
                  <a:srgbClr val="000000"/>
                </a:solidFill>
                <a:latin typeface="Arial" panose="02020603050405020304" pitchFamily="2"/>
              </a:rPr>
              <a:t>es zusätzlich 5 Schuss gratis. </a:t>
            </a:r>
          </a:p>
        </p:txBody>
      </p:sp>
      <p:sp>
        <p:nvSpPr>
          <p:cNvPr id="22" name="Textplatzhalter 21"/>
          <p:cNvSpPr>
            <a:spLocks noGrp="1"/>
          </p:cNvSpPr>
          <p:nvPr>
            <p:ph type="body" idx="10"/>
          </p:nvPr>
        </p:nvSpPr>
        <p:spPr>
          <a:xfrm>
            <a:off x="3849370" y="4175125"/>
            <a:ext cx="1533525" cy="34544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15">
                <a:solidFill>
                  <a:srgbClr val="000000"/>
                </a:solidFill>
                <a:latin typeface="Arial" panose="02020603050405020304" pitchFamily="2"/>
              </a:rPr>
              <a:t>20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3 x 10 Schuss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p:txBody>
      </p:sp>
      <p:sp>
        <p:nvSpPr>
          <p:cNvPr id="23" name="Textplatzhalter 22"/>
          <p:cNvSpPr>
            <a:spLocks noGrp="1"/>
          </p:cNvSpPr>
          <p:nvPr>
            <p:ph type="body" idx="10"/>
          </p:nvPr>
        </p:nvSpPr>
        <p:spPr>
          <a:xfrm>
            <a:off x="2142490" y="4525645"/>
            <a:ext cx="1274445" cy="35115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Haupt und Glück bilden eine </a:t>
            </a:r>
          </a:p>
          <a:p>
            <a:pPr marL="0" marR="0" indent="0" algn="l">
              <a:lnSpc>
                <a:spcPts val="900"/>
              </a:lnSpc>
              <a:spcBef>
                <a:spcPts val="15"/>
              </a:spcBef>
              <a:spcAft>
                <a:spcPts val="0"/>
              </a:spcAft>
            </a:pPr>
            <a:r>
              <a:rPr lang="de-DE" sz="800" spc="0">
                <a:solidFill>
                  <a:srgbClr val="000000"/>
                </a:solidFill>
                <a:latin typeface="Arial" panose="02020603050405020304" pitchFamily="2"/>
              </a:rPr>
              <a:t>Scheibengattung, </a:t>
            </a:r>
          </a:p>
          <a:p>
            <a:pPr marL="0" marR="0" indent="0" algn="l">
              <a:lnSpc>
                <a:spcPts val="900"/>
              </a:lnSpc>
              <a:spcBef>
                <a:spcPts val="0"/>
              </a:spcBef>
              <a:spcAft>
                <a:spcPts val="0"/>
              </a:spcAft>
            </a:pPr>
            <a:r>
              <a:rPr lang="de-DE" sz="800" spc="0">
                <a:solidFill>
                  <a:srgbClr val="000000"/>
                </a:solidFill>
                <a:latin typeface="Arial" panose="02020603050405020304" pitchFamily="2"/>
              </a:rPr>
              <a:t>Haupt zieht vor Glück </a:t>
            </a:r>
          </a:p>
        </p:txBody>
      </p:sp>
      <p:sp>
        <p:nvSpPr>
          <p:cNvPr id="24" name="Textplatzhalter 23"/>
          <p:cNvSpPr>
            <a:spLocks noGrp="1"/>
          </p:cNvSpPr>
          <p:nvPr>
            <p:ph type="body" idx="10"/>
          </p:nvPr>
        </p:nvSpPr>
        <p:spPr>
          <a:xfrm>
            <a:off x="3852545" y="4644390"/>
            <a:ext cx="1429385" cy="11049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Glück ist mit Meister kombiniert. </a:t>
            </a:r>
          </a:p>
        </p:txBody>
      </p:sp>
      <p:sp>
        <p:nvSpPr>
          <p:cNvPr id="25" name="Textplatzhalter 24"/>
          <p:cNvSpPr>
            <a:spLocks noGrp="1"/>
          </p:cNvSpPr>
          <p:nvPr>
            <p:ph type="body" idx="10"/>
          </p:nvPr>
        </p:nvSpPr>
        <p:spPr>
          <a:xfrm>
            <a:off x="618490" y="5497830"/>
            <a:ext cx="6322060" cy="173355"/>
          </a:xfrm>
          <a:prstGeom prst="rect">
            <a:avLst/>
          </a:prstGeom>
          <a:noFill/>
          <a:ln w="0" cmpd="sng">
            <a:noFill/>
            <a:prstDash val="solid"/>
          </a:ln>
        </p:spPr>
        <p:txBody>
          <a:bodyPr vert="horz" lIns="0" tIns="1270" rIns="0" bIns="0" anchor="t"/>
          <a:lstStyle/>
          <a:p>
            <a:pPr marL="0" marR="0" indent="0" algn="l">
              <a:lnSpc>
                <a:spcPts val="1300"/>
              </a:lnSpc>
              <a:spcAft>
                <a:spcPts val="0"/>
              </a:spcAft>
            </a:pPr>
            <a:r>
              <a:rPr lang="de-DE" sz="1200" b="1" spc="-5">
                <a:solidFill>
                  <a:srgbClr val="000000"/>
                </a:solidFill>
                <a:latin typeface="Arial" panose="02020603050405020304" pitchFamily="2"/>
              </a:rPr>
              <a:t>Jede Meisterserie (alle Klassen außer aufgelegt) mit 98 Ringen wird mit 10,00 € belohnt. </a:t>
            </a:r>
          </a:p>
        </p:txBody>
      </p:sp>
      <p:sp>
        <p:nvSpPr>
          <p:cNvPr id="26" name="Textplatzhalter 25"/>
          <p:cNvSpPr>
            <a:spLocks noGrp="1"/>
          </p:cNvSpPr>
          <p:nvPr>
            <p:ph type="body" idx="10"/>
          </p:nvPr>
        </p:nvSpPr>
        <p:spPr>
          <a:xfrm>
            <a:off x="438785" y="5880100"/>
            <a:ext cx="619125" cy="20955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7" name="Textplatzhalter 26"/>
          <p:cNvSpPr>
            <a:spLocks noGrp="1"/>
          </p:cNvSpPr>
          <p:nvPr>
            <p:ph type="body" idx="10"/>
          </p:nvPr>
        </p:nvSpPr>
        <p:spPr>
          <a:xfrm>
            <a:off x="5001895" y="5880100"/>
            <a:ext cx="618490" cy="20955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8" name="Textplatzhalter 27"/>
          <p:cNvSpPr>
            <a:spLocks noGrp="1"/>
          </p:cNvSpPr>
          <p:nvPr>
            <p:ph type="body" idx="10"/>
          </p:nvPr>
        </p:nvSpPr>
        <p:spPr>
          <a:xfrm>
            <a:off x="2721610" y="5880100"/>
            <a:ext cx="619125" cy="207010"/>
          </a:xfrm>
          <a:prstGeom prst="rect">
            <a:avLst/>
          </a:prstGeom>
          <a:noFill/>
          <a:ln w="0" cmpd="sng">
            <a:noFill/>
            <a:prstDash val="solid"/>
          </a:ln>
        </p:spPr>
        <p:txBody>
          <a:bodyPr vert="horz" lIns="0" tIns="6350" rIns="0" bIns="0" anchor="t"/>
          <a:lstStyle/>
          <a:p>
            <a:pPr marL="0" marR="0" indent="0" algn="l">
              <a:lnSpc>
                <a:spcPts val="1500"/>
              </a:lnSpc>
              <a:spcAft>
                <a:spcPts val="0"/>
              </a:spcAft>
            </a:pPr>
            <a:r>
              <a:rPr lang="de-DE" sz="1450" b="1" spc="-100">
                <a:solidFill>
                  <a:srgbClr val="000000"/>
                </a:solidFill>
                <a:latin typeface="Arial" panose="02020603050405020304" pitchFamily="2"/>
              </a:rPr>
              <a:t>Meister </a:t>
            </a:r>
          </a:p>
        </p:txBody>
      </p:sp>
      <p:sp>
        <p:nvSpPr>
          <p:cNvPr id="29" name="Textplatzhalter 28"/>
          <p:cNvSpPr>
            <a:spLocks noGrp="1"/>
          </p:cNvSpPr>
          <p:nvPr>
            <p:ph type="body" idx="10"/>
          </p:nvPr>
        </p:nvSpPr>
        <p:spPr>
          <a:xfrm>
            <a:off x="426720" y="6089650"/>
            <a:ext cx="1045210" cy="22606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ALLGEMEINEKLASSE schwarz - 59,5 mm </a:t>
            </a:r>
          </a:p>
        </p:txBody>
      </p:sp>
      <p:sp>
        <p:nvSpPr>
          <p:cNvPr id="30" name="Textplatzhalter 29"/>
          <p:cNvSpPr>
            <a:spLocks noGrp="1"/>
          </p:cNvSpPr>
          <p:nvPr>
            <p:ph type="body" idx="10"/>
          </p:nvPr>
        </p:nvSpPr>
        <p:spPr>
          <a:xfrm>
            <a:off x="4989830" y="6089650"/>
            <a:ext cx="853440" cy="22606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10">
                <a:solidFill>
                  <a:srgbClr val="000000"/>
                </a:solidFill>
                <a:latin typeface="Arial" panose="02020603050405020304" pitchFamily="2"/>
              </a:rPr>
              <a:t>AUFGELEGT schwarz - 59,5 mm </a:t>
            </a:r>
          </a:p>
        </p:txBody>
      </p:sp>
      <p:sp>
        <p:nvSpPr>
          <p:cNvPr id="31" name="Textplatzhalter 30"/>
          <p:cNvSpPr>
            <a:spLocks noGrp="1"/>
          </p:cNvSpPr>
          <p:nvPr>
            <p:ph type="body" idx="10"/>
          </p:nvPr>
        </p:nvSpPr>
        <p:spPr>
          <a:xfrm>
            <a:off x="2712720" y="6087110"/>
            <a:ext cx="987425" cy="22860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5">
                <a:solidFill>
                  <a:srgbClr val="000000"/>
                </a:solidFill>
                <a:latin typeface="Arial" panose="02020603050405020304" pitchFamily="2"/>
              </a:rPr>
              <a:t>SCHÜLER / JUGEND schwarz - 59,5 mm </a:t>
            </a:r>
          </a:p>
        </p:txBody>
      </p:sp>
      <p:sp>
        <p:nvSpPr>
          <p:cNvPr id="32" name="Textplatzhalter 31"/>
          <p:cNvSpPr>
            <a:spLocks noGrp="1"/>
          </p:cNvSpPr>
          <p:nvPr>
            <p:ph type="body" idx="10"/>
          </p:nvPr>
        </p:nvSpPr>
        <p:spPr>
          <a:xfrm>
            <a:off x="429895" y="6430645"/>
            <a:ext cx="1612265" cy="1753235"/>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645920" algn="r"/>
              </a:tabLst>
            </a:pPr>
            <a:r>
              <a:rPr lang="de-DE" sz="800" spc="0">
                <a:solidFill>
                  <a:srgbClr val="000000"/>
                </a:solidFill>
                <a:latin typeface="Arial" panose="02020603050405020304" pitchFamily="2"/>
              </a:rPr>
              <a:t>Preis 60,00 €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40,00 €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30,00 €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25,00 €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18,00 €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16,00 €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Preis 14,00 €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12,00 € </a:t>
            </a:r>
          </a:p>
          <a:p>
            <a:pPr marL="0" marR="0" indent="137160" algn="l">
              <a:lnSpc>
                <a:spcPts val="900"/>
              </a:lnSpc>
              <a:spcBef>
                <a:spcPts val="0"/>
              </a:spcBef>
              <a:spcAft>
                <a:spcPts val="0"/>
              </a:spcAft>
              <a:buFont typeface="Arial"/>
              <a:buAutoNum type="arabicPeriod"/>
              <a:tabLst>
                <a:tab pos="1645920" algn="r"/>
              </a:tabLst>
            </a:pPr>
            <a:r>
              <a:rPr lang="de-DE" sz="800" spc="0">
                <a:solidFill>
                  <a:srgbClr val="000000"/>
                </a:solidFill>
                <a:latin typeface="Arial" panose="02020603050405020304" pitchFamily="2"/>
              </a:rPr>
              <a:t>Preis 10,00 € </a:t>
            </a:r>
          </a:p>
          <a:p>
            <a:pPr marL="0" marR="0" indent="137160" algn="l">
              <a:lnSpc>
                <a:spcPts val="900"/>
              </a:lnSpc>
              <a:spcBef>
                <a:spcPts val="15"/>
              </a:spcBef>
              <a:spcAft>
                <a:spcPts val="0"/>
              </a:spcAft>
              <a:buFont typeface="Arial"/>
              <a:buAutoNum type="arabicPeriod"/>
              <a:tabLst>
                <a:tab pos="1645920" algn="r"/>
              </a:tabLst>
            </a:pPr>
            <a:r>
              <a:rPr lang="de-DE" sz="800" spc="0">
                <a:solidFill>
                  <a:srgbClr val="000000"/>
                </a:solidFill>
                <a:latin typeface="Arial" panose="02020603050405020304" pitchFamily="2"/>
              </a:rPr>
              <a:t>und 12. Preis 8,00 €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13. und 14. Preis 6,00 €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15. und 16. Preis 5,00 € </a:t>
            </a:r>
          </a:p>
          <a:p>
            <a:pPr marL="0" marR="0" indent="0" algn="l">
              <a:lnSpc>
                <a:spcPts val="900"/>
              </a:lnSpc>
              <a:spcBef>
                <a:spcPts val="15"/>
              </a:spcBef>
              <a:spcAft>
                <a:spcPts val="0"/>
              </a:spcAft>
              <a:tabLst>
                <a:tab pos="1645920" algn="r"/>
              </a:tabLst>
            </a:pPr>
            <a:r>
              <a:rPr lang="de-DE" sz="800" spc="0">
                <a:solidFill>
                  <a:srgbClr val="000000"/>
                </a:solidFill>
                <a:latin typeface="Arial" panose="02020603050405020304" pitchFamily="2"/>
              </a:rPr>
              <a:t>17. und 18. Preis 4,00 € </a:t>
            </a:r>
          </a:p>
          <a:p>
            <a:pPr marL="0" marR="0" indent="0" algn="l">
              <a:lnSpc>
                <a:spcPts val="900"/>
              </a:lnSpc>
              <a:spcBef>
                <a:spcPts val="0"/>
              </a:spcBef>
              <a:spcAft>
                <a:spcPts val="0"/>
              </a:spcAft>
              <a:tabLst>
                <a:tab pos="1645920" algn="r"/>
              </a:tabLst>
            </a:pPr>
            <a:r>
              <a:rPr lang="de-DE" sz="800" spc="0">
                <a:solidFill>
                  <a:srgbClr val="000000"/>
                </a:solidFill>
                <a:latin typeface="Arial" panose="02020603050405020304" pitchFamily="2"/>
              </a:rPr>
              <a:t>19. und 20. Preis 3,00 € </a:t>
            </a:r>
          </a:p>
        </p:txBody>
      </p:sp>
      <p:sp>
        <p:nvSpPr>
          <p:cNvPr id="33" name="Textplatzhalter 32"/>
          <p:cNvSpPr>
            <a:spLocks noGrp="1"/>
          </p:cNvSpPr>
          <p:nvPr>
            <p:ph type="body" idx="10"/>
          </p:nvPr>
        </p:nvSpPr>
        <p:spPr>
          <a:xfrm>
            <a:off x="4992370" y="6430645"/>
            <a:ext cx="1438910" cy="116840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9,00 €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8,00 €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6,00 €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4,00 €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2,00 € </a:t>
            </a:r>
          </a:p>
        </p:txBody>
      </p:sp>
      <p:sp>
        <p:nvSpPr>
          <p:cNvPr id="34" name="Textplatzhalter 33"/>
          <p:cNvSpPr>
            <a:spLocks noGrp="1"/>
          </p:cNvSpPr>
          <p:nvPr>
            <p:ph type="body" idx="10"/>
          </p:nvPr>
        </p:nvSpPr>
        <p:spPr>
          <a:xfrm>
            <a:off x="2712720" y="6430645"/>
            <a:ext cx="1438910" cy="1168400"/>
          </a:xfrm>
          <a:prstGeom prst="rect">
            <a:avLst/>
          </a:prstGeom>
          <a:noFill/>
          <a:ln w="0" cmpd="sng">
            <a:noFill/>
            <a:prstDash val="solid"/>
          </a:ln>
        </p:spPr>
        <p:txBody>
          <a:bodyPr vert="horz" lIns="0" tIns="0" rIns="0" bIns="0" anchor="t"/>
          <a:lstStyle/>
          <a:p>
            <a:pPr marL="0" marR="0" indent="137160" algn="l">
              <a:lnSpc>
                <a:spcPts val="900"/>
              </a:lnSpc>
              <a:spcAft>
                <a:spcPts val="0"/>
              </a:spcAft>
              <a:buFont typeface="Arial"/>
              <a:buAutoNum type="arabicPeriod"/>
              <a:tabLst>
                <a:tab pos="1463040" algn="r"/>
              </a:tabLst>
            </a:pPr>
            <a:r>
              <a:rPr lang="de-DE" sz="800" spc="0">
                <a:solidFill>
                  <a:srgbClr val="000000"/>
                </a:solidFill>
                <a:latin typeface="Arial" panose="02020603050405020304" pitchFamily="2"/>
              </a:rPr>
              <a:t>Preis 40,00 €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25,00 €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15,00 €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10,00 €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9,00 €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8,00 € </a:t>
            </a:r>
          </a:p>
          <a:p>
            <a:pPr marL="0" marR="0" indent="137160" algn="l">
              <a:lnSpc>
                <a:spcPts val="900"/>
              </a:lnSpc>
              <a:spcBef>
                <a:spcPts val="15"/>
              </a:spcBef>
              <a:spcAft>
                <a:spcPts val="0"/>
              </a:spcAft>
              <a:buFont typeface="Arial"/>
              <a:buAutoNum type="arabicPeriod"/>
              <a:tabLst>
                <a:tab pos="1463040" algn="r"/>
              </a:tabLst>
            </a:pPr>
            <a:r>
              <a:rPr lang="de-DE" sz="800" spc="0">
                <a:solidFill>
                  <a:srgbClr val="000000"/>
                </a:solidFill>
                <a:latin typeface="Arial" panose="02020603050405020304" pitchFamily="2"/>
              </a:rPr>
              <a:t>Preis 6,00 €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4,00 € </a:t>
            </a:r>
          </a:p>
          <a:p>
            <a:pPr marL="0" marR="0" indent="137160" algn="l">
              <a:lnSpc>
                <a:spcPts val="900"/>
              </a:lnSpc>
              <a:spcBef>
                <a:spcPts val="0"/>
              </a:spcBef>
              <a:spcAft>
                <a:spcPts val="0"/>
              </a:spcAft>
              <a:buFont typeface="Arial"/>
              <a:buAutoNum type="arabicPeriod"/>
              <a:tabLst>
                <a:tab pos="1463040" algn="r"/>
              </a:tabLst>
            </a:pPr>
            <a:r>
              <a:rPr lang="de-DE" sz="800" spc="0">
                <a:solidFill>
                  <a:srgbClr val="000000"/>
                </a:solidFill>
                <a:latin typeface="Arial" panose="02020603050405020304" pitchFamily="2"/>
              </a:rPr>
              <a:t>Preis 2,00 € </a:t>
            </a:r>
          </a:p>
        </p:txBody>
      </p:sp>
      <p:sp>
        <p:nvSpPr>
          <p:cNvPr id="35" name="Textplatzhalter 34"/>
          <p:cNvSpPr>
            <a:spLocks noGrp="1"/>
          </p:cNvSpPr>
          <p:nvPr>
            <p:ph type="body" idx="10"/>
          </p:nvPr>
        </p:nvSpPr>
        <p:spPr>
          <a:xfrm>
            <a:off x="433070" y="8423910"/>
            <a:ext cx="1529715" cy="4610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0"/>
              </a:spcBef>
              <a:spcAft>
                <a:spcPts val="0"/>
              </a:spcAft>
            </a:pPr>
            <a:r>
              <a:rPr lang="de-DE" sz="800" spc="0">
                <a:solidFill>
                  <a:srgbClr val="000000"/>
                </a:solidFill>
                <a:latin typeface="Arial" panose="02020603050405020304" pitchFamily="2"/>
              </a:rPr>
              <a:t>mit Punkt kombiniert </a:t>
            </a:r>
          </a:p>
        </p:txBody>
      </p:sp>
      <p:sp>
        <p:nvSpPr>
          <p:cNvPr id="36" name="Textplatzhalter 35"/>
          <p:cNvSpPr>
            <a:spLocks noGrp="1"/>
          </p:cNvSpPr>
          <p:nvPr>
            <p:ph type="body" idx="10"/>
          </p:nvPr>
        </p:nvSpPr>
        <p:spPr>
          <a:xfrm>
            <a:off x="2715895" y="8307705"/>
            <a:ext cx="1529715" cy="461645"/>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0"/>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15"/>
              </a:spcBef>
              <a:spcAft>
                <a:spcPts val="0"/>
              </a:spcAft>
            </a:pPr>
            <a:r>
              <a:rPr lang="de-DE" sz="800" spc="0">
                <a:solidFill>
                  <a:srgbClr val="000000"/>
                </a:solidFill>
                <a:latin typeface="Arial" panose="02020603050405020304" pitchFamily="2"/>
              </a:rPr>
              <a:t>mit Punkt kombiniert </a:t>
            </a:r>
          </a:p>
        </p:txBody>
      </p:sp>
      <p:sp>
        <p:nvSpPr>
          <p:cNvPr id="37" name="Textplatzhalter 36"/>
          <p:cNvSpPr>
            <a:spLocks noGrp="1"/>
          </p:cNvSpPr>
          <p:nvPr>
            <p:ph type="body" idx="10"/>
          </p:nvPr>
        </p:nvSpPr>
        <p:spPr>
          <a:xfrm>
            <a:off x="4995545" y="8423910"/>
            <a:ext cx="1530350" cy="461010"/>
          </a:xfrm>
          <a:prstGeom prst="rect">
            <a:avLst/>
          </a:prstGeom>
          <a:noFill/>
          <a:ln w="0" cmpd="sng">
            <a:noFill/>
            <a:prstDash val="solid"/>
          </a:ln>
        </p:spPr>
        <p:txBody>
          <a:bodyPr vert="horz" lIns="0" tIns="0" rIns="0" bIns="0" anchor="t"/>
          <a:lstStyle/>
          <a:p>
            <a:pPr marL="0" marR="0" indent="0" algn="l">
              <a:lnSpc>
                <a:spcPts val="900"/>
              </a:lnSpc>
              <a:spcAft>
                <a:spcPts val="0"/>
              </a:spcAft>
            </a:pPr>
            <a:r>
              <a:rPr lang="de-DE" sz="800" spc="-20">
                <a:solidFill>
                  <a:srgbClr val="000000"/>
                </a:solidFill>
                <a:latin typeface="Arial" panose="02020603050405020304" pitchFamily="2"/>
              </a:rPr>
              <a:t>10 Schuss mit der Einlage bezahlt </a:t>
            </a:r>
          </a:p>
          <a:p>
            <a:pPr marL="0" marR="0" indent="0" algn="l">
              <a:lnSpc>
                <a:spcPts val="900"/>
              </a:lnSpc>
              <a:spcBef>
                <a:spcPts val="0"/>
              </a:spcBef>
              <a:spcAft>
                <a:spcPts val="0"/>
              </a:spcAft>
            </a:pPr>
            <a:r>
              <a:rPr lang="de-DE" sz="800" spc="0">
                <a:solidFill>
                  <a:srgbClr val="000000"/>
                </a:solidFill>
                <a:latin typeface="Arial" panose="02020603050405020304" pitchFamily="2"/>
              </a:rPr>
              <a:t>Nachkauf unbeschränkt </a:t>
            </a:r>
          </a:p>
          <a:p>
            <a:pPr marL="0" marR="0" indent="0" algn="l">
              <a:lnSpc>
                <a:spcPts val="900"/>
              </a:lnSpc>
              <a:spcBef>
                <a:spcPts val="15"/>
              </a:spcBef>
              <a:spcAft>
                <a:spcPts val="0"/>
              </a:spcAft>
            </a:pPr>
            <a:r>
              <a:rPr lang="de-DE" sz="800" spc="0">
                <a:solidFill>
                  <a:srgbClr val="000000"/>
                </a:solidFill>
                <a:latin typeface="Arial" panose="02020603050405020304" pitchFamily="2"/>
              </a:rPr>
              <a:t>10 Schuss 2,00 € </a:t>
            </a:r>
          </a:p>
          <a:p>
            <a:pPr marL="0" marR="0" indent="0" algn="l">
              <a:lnSpc>
                <a:spcPts val="900"/>
              </a:lnSpc>
              <a:spcBef>
                <a:spcPts val="0"/>
              </a:spcBef>
              <a:spcAft>
                <a:spcPts val="0"/>
              </a:spcAft>
            </a:pPr>
            <a:r>
              <a:rPr lang="de-DE" sz="800" spc="0">
                <a:solidFill>
                  <a:srgbClr val="000000"/>
                </a:solidFill>
                <a:latin typeface="Arial" panose="02020603050405020304" pitchFamily="2"/>
              </a:rPr>
              <a:t>mit Punkt kombiniert </a:t>
            </a:r>
          </a:p>
        </p:txBody>
      </p:sp>
      <p:sp>
        <p:nvSpPr>
          <p:cNvPr id="38" name="Textplatzhalter 37"/>
          <p:cNvSpPr>
            <a:spLocks noGrp="1"/>
          </p:cNvSpPr>
          <p:nvPr>
            <p:ph type="body" idx="10"/>
          </p:nvPr>
        </p:nvSpPr>
        <p:spPr>
          <a:xfrm>
            <a:off x="2319655" y="9070340"/>
            <a:ext cx="2926080" cy="173355"/>
          </a:xfrm>
          <a:prstGeom prst="rect">
            <a:avLst/>
          </a:prstGeom>
          <a:noFill/>
          <a:ln w="0" cmpd="sng">
            <a:noFill/>
            <a:prstDash val="solid"/>
          </a:ln>
        </p:spPr>
        <p:txBody>
          <a:bodyPr vert="horz" lIns="0" tIns="1270" rIns="0" bIns="0" anchor="t"/>
          <a:lstStyle/>
          <a:p>
            <a:pPr marL="0" marR="0" indent="0" algn="ctr">
              <a:lnSpc>
                <a:spcPts val="1300"/>
              </a:lnSpc>
              <a:spcAft>
                <a:spcPts val="0"/>
              </a:spcAft>
            </a:pPr>
            <a:r>
              <a:rPr lang="de-DE" sz="1200" b="1" spc="-20">
                <a:solidFill>
                  <a:srgbClr val="000000"/>
                </a:solidFill>
                <a:latin typeface="Arial" panose="02020603050405020304" pitchFamily="2"/>
              </a:rPr>
              <a:t>Nachkauf jeweils über Glück bzw. Punkt.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807720" y="419100"/>
            <a:ext cx="6032500" cy="9931400"/>
          </a:xfrm>
          <a:prstGeom prst="rect">
            <a:avLst/>
          </a:prstGeom>
          <a:noFill/>
          <a:ln w="0" cmpd="sng">
            <a:noFill/>
            <a:prstDash val="solid"/>
          </a:ln>
        </p:spPr>
        <p:txBody>
          <a:bodyPr vert="horz" lIns="0" tIns="12700" rIns="0" bIns="0" anchor="t"/>
          <a:lstStyle/>
          <a:p>
            <a:pPr marL="0" marR="0" indent="0" algn="l">
              <a:lnSpc>
                <a:spcPts val="1600"/>
              </a:lnSpc>
              <a:spcAft>
                <a:spcPts val="0"/>
              </a:spcAft>
            </a:pPr>
            <a:r>
              <a:rPr lang="de-DE" sz="1400" b="1" spc="0">
                <a:solidFill>
                  <a:srgbClr val="000000"/>
                </a:solidFill>
                <a:latin typeface="Arial" panose="02020603050405020304" pitchFamily="2"/>
              </a:rPr>
              <a:t>Allgemeine Bestimmungen </a:t>
            </a:r>
          </a:p>
          <a:p>
            <a:pPr marL="228600" marR="320040" indent="228600" algn="l">
              <a:lnSpc>
                <a:spcPts val="1100"/>
              </a:lnSpc>
              <a:spcBef>
                <a:spcPts val="1090"/>
              </a:spcBef>
              <a:spcAft>
                <a:spcPts val="0"/>
              </a:spcAft>
              <a:buFont typeface="Arial"/>
              <a:buAutoNum type="arabicPeriod"/>
            </a:pPr>
            <a:r>
              <a:rPr lang="de-DE" sz="950" spc="0">
                <a:solidFill>
                  <a:srgbClr val="000000"/>
                </a:solidFill>
                <a:latin typeface="Arial" panose="02020603050405020304" pitchFamily="2"/>
              </a:rPr>
              <a:t>Teilnahmeberechtigt sind Mitglieder, die 2024 im Schützengau Bad Tölz stammversichert und mit dem Stichtag 01. März 2024 bei der Gau EDV-Verwaltung oder bei einer Gesellschaft des Gaus Bad Tölz gemeldet und Mitglied sind, sowie besonders geladene Gäste. Es kann nur für den Stammverein geschossen werden. </a:t>
            </a:r>
          </a:p>
          <a:p>
            <a:pPr marL="228600" marR="4572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Schützen, die nicht im Besitz eines gültigen BSSB-Schützenausweises sind, haben eine Tagesversicherung zu lösen. </a:t>
            </a:r>
          </a:p>
          <a:p>
            <a:pPr marL="228600" marR="0" indent="228600" algn="l">
              <a:lnSpc>
                <a:spcPts val="1100"/>
              </a:lnSpc>
              <a:spcBef>
                <a:spcPts val="1080"/>
              </a:spcBef>
              <a:spcAft>
                <a:spcPts val="0"/>
              </a:spcAft>
              <a:buFont typeface="Arial"/>
              <a:buAutoNum type="arabicPeriod"/>
            </a:pPr>
            <a:r>
              <a:rPr lang="de-DE" sz="950" spc="0">
                <a:solidFill>
                  <a:srgbClr val="000000"/>
                </a:solidFill>
                <a:latin typeface="Arial" panose="02020603050405020304" pitchFamily="2"/>
              </a:rPr>
              <a:t>Jeder am Stand abgegebene Schuss ist gültig. Mit dem Luftgewehr darf pro Scheibe nur ein Schuss, mit der Luftpistole dürfen pro Scheibe bis zu 5 Schuss abgegeben werden. </a:t>
            </a:r>
          </a:p>
          <a:p>
            <a:pPr marL="228600" marR="27432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Das Schießen wird mit Selbstbedienung durchgeführt. Beanstandungen sind sofort der Standaufsicht zu melden. </a:t>
            </a:r>
          </a:p>
          <a:p>
            <a:pPr marL="228600" marR="0" indent="228600" algn="l">
              <a:lnSpc>
                <a:spcPts val="1100"/>
              </a:lnSpc>
              <a:spcBef>
                <a:spcPts val="1075"/>
              </a:spcBef>
              <a:spcAft>
                <a:spcPts val="0"/>
              </a:spcAft>
              <a:buFont typeface="Arial"/>
              <a:buAutoNum type="arabicPeriod"/>
            </a:pPr>
            <a:r>
              <a:rPr lang="de-DE" sz="950" spc="0">
                <a:solidFill>
                  <a:srgbClr val="000000"/>
                </a:solidFill>
                <a:latin typeface="Arial" panose="02020603050405020304" pitchFamily="2"/>
              </a:rPr>
              <a:t>Beim Verlassen des Schießstandes müssen sämtliche Scheiben, ob beschossen oder nicht beschossen, bei der Aufsicht abgegeben werden. </a:t>
            </a:r>
          </a:p>
          <a:p>
            <a:pPr marL="228600" marR="22860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Für die Durchführung des Schießens ist die Schießordnung des BSSB und die Sportordnung des DSB in ihrer neuesten Fassung maßgebend. In allen nicht vorhergesehenen Fällen und etwaigen Differenzen entscheidet das Schützenmeisteramt unter Ausschluss des Rechtsweges. </a:t>
            </a:r>
          </a:p>
          <a:p>
            <a:pPr marL="228600" marR="274320" indent="228600" algn="l">
              <a:lnSpc>
                <a:spcPts val="1100"/>
              </a:lnSpc>
              <a:spcBef>
                <a:spcPts val="1095"/>
              </a:spcBef>
              <a:spcAft>
                <a:spcPts val="0"/>
              </a:spcAft>
              <a:buFont typeface="Arial"/>
              <a:buAutoNum type="arabicPeriod"/>
            </a:pPr>
            <a:r>
              <a:rPr lang="de-DE" sz="950" spc="0">
                <a:solidFill>
                  <a:srgbClr val="000000"/>
                </a:solidFill>
                <a:latin typeface="Arial" panose="02020603050405020304" pitchFamily="2"/>
              </a:rPr>
              <a:t>Reklamationen sind nur bei der Standaufsicht vor dem Verlassen des Standes möglich. Die Auswertung erfolgt mit elektronischer Ring- und Teilermessmaschine. Bei Ring- bzw. Teilergleichheit entscheidet die bessere Deckserie bzw. das bessere Deckblattl. </a:t>
            </a:r>
          </a:p>
          <a:p>
            <a:pPr marL="228600" marR="365760" indent="0" algn="l">
              <a:lnSpc>
                <a:spcPts val="1100"/>
              </a:lnSpc>
              <a:spcBef>
                <a:spcPts val="0"/>
              </a:spcBef>
              <a:spcAft>
                <a:spcPts val="0"/>
              </a:spcAft>
            </a:pPr>
            <a:r>
              <a:rPr lang="de-DE" sz="950" spc="0">
                <a:solidFill>
                  <a:srgbClr val="000000"/>
                </a:solidFill>
                <a:latin typeface="Arial" panose="02020603050405020304" pitchFamily="2"/>
              </a:rPr>
              <a:t>Einsprüche jeder Art sind innerhalb von 14 Tagen nach der Preisverteilung schriftlich - mit 10,00 Euro Einspruchsgebühr - zu richten an: 1. Schützenmeister Josef Orterer, Berg 4, 83676 Jachenau. </a:t>
            </a:r>
          </a:p>
          <a:p>
            <a:pPr marL="228600" marR="9144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Jeder Schütze wird gebeten, bei Beobachtung von Unregelmäßigkeiten sofort der Schießaufsicht Mitteilung zu machen. Unregelmäßigkeiten, auch der Versuch von solchen, ziehen den sofortigen Ausschluss vom Schießen mit Preisverlust nach sich. </a:t>
            </a:r>
          </a:p>
          <a:p>
            <a:pPr marL="228600" marR="0" indent="228600" algn="l">
              <a:lnSpc>
                <a:spcPts val="1100"/>
              </a:lnSpc>
              <a:spcBef>
                <a:spcPts val="1095"/>
              </a:spcBef>
              <a:spcAft>
                <a:spcPts val="0"/>
              </a:spcAft>
              <a:buFont typeface="Arial"/>
              <a:buAutoNum type="arabicPeriod"/>
            </a:pPr>
            <a:r>
              <a:rPr lang="de-DE" sz="950" spc="-5">
                <a:solidFill>
                  <a:srgbClr val="000000"/>
                </a:solidFill>
                <a:latin typeface="Arial" panose="02020603050405020304" pitchFamily="2"/>
              </a:rPr>
              <a:t>Jeder Schütze hat seine Scheibenpakete vor dem Beschuss auf Vollständigkeit zu prüfen. Nach Beendigung des Schießens und Verlassen des Standes sind die beschossenen Scheiben im Scheibenpaket bei der Aufsicht abzugeben. Angeschossene Scheibenstreifen werden beim Auswerten entwertet.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Allgemeines: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Für die Disziplin NICHT Aufgelegt bzw. Freistehend sind </a:t>
            </a:r>
            <a:r>
              <a:rPr lang="de-DE" sz="950" b="1" spc="0">
                <a:solidFill>
                  <a:srgbClr val="000000"/>
                </a:solidFill>
                <a:latin typeface="Arial" panose="02020603050405020304" pitchFamily="2"/>
              </a:rPr>
              <a:t>keine </a:t>
            </a:r>
            <a:r>
              <a:rPr lang="de-DE" sz="950" spc="0">
                <a:solidFill>
                  <a:srgbClr val="000000"/>
                </a:solidFill>
                <a:latin typeface="Arial" panose="02020603050405020304" pitchFamily="2"/>
              </a:rPr>
              <a:t>Hilfsmittel zulässig, außer ein Eintrag im </a:t>
            </a:r>
          </a:p>
          <a:p>
            <a:pPr marL="228600" marR="0" indent="0" algn="l">
              <a:lnSpc>
                <a:spcPts val="1100"/>
              </a:lnSpc>
              <a:spcBef>
                <a:spcPts val="10"/>
              </a:spcBef>
              <a:spcAft>
                <a:spcPts val="0"/>
              </a:spcAft>
            </a:pPr>
            <a:r>
              <a:rPr lang="de-DE" sz="950" spc="0">
                <a:solidFill>
                  <a:srgbClr val="000000"/>
                </a:solidFill>
                <a:latin typeface="Arial" panose="02020603050405020304" pitchFamily="2"/>
              </a:rPr>
              <a:t>Schützenpass erlaubt dies. Optische Zielhilfen können gemäß Sportordnung verwendet werden.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Anschlagsart Luftgewehr aufgelegt: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Die Anschlagsart Luftgewehr aufgelegt darf von Schützinnen und Schützen ausgeübt werden, die vor dem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01.01.1974 geboren sind. Tiefschüsse (Teiler) werden mit dem Faktor 1,8 multiplizert. </a:t>
            </a:r>
          </a:p>
          <a:p>
            <a:pPr marL="228600" marR="0" indent="0" algn="l">
              <a:lnSpc>
                <a:spcPts val="1100"/>
              </a:lnSpc>
              <a:spcBef>
                <a:spcPts val="45"/>
              </a:spcBef>
              <a:spcAft>
                <a:spcPts val="0"/>
              </a:spcAft>
            </a:pPr>
            <a:r>
              <a:rPr lang="de-DE" sz="950" spc="0">
                <a:solidFill>
                  <a:srgbClr val="000000"/>
                </a:solidFill>
                <a:latin typeface="Arial" panose="02020603050405020304" pitchFamily="2"/>
              </a:rPr>
              <a:t>Die Teilnehmer sind für ihre Hilfsmittel selbst verantwortlich. </a:t>
            </a:r>
          </a:p>
          <a:p>
            <a:pPr marL="228600" marR="0" indent="228600" algn="l">
              <a:lnSpc>
                <a:spcPts val="1100"/>
              </a:lnSpc>
              <a:spcBef>
                <a:spcPts val="1130"/>
              </a:spcBef>
              <a:spcAft>
                <a:spcPts val="0"/>
              </a:spcAft>
              <a:buFont typeface="Arial"/>
              <a:buAutoNum type="arabicPeriod"/>
            </a:pPr>
            <a:r>
              <a:rPr lang="de-DE" sz="950" spc="0">
                <a:solidFill>
                  <a:srgbClr val="000000"/>
                </a:solidFill>
                <a:latin typeface="Arial" panose="02020603050405020304" pitchFamily="2"/>
              </a:rPr>
              <a:t>Anschlagsart Luftpistole aufgelegt: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Die Anschlagsart Luftpistole aufgelegt darf von Schützinnen und Schützen ausgeübt werden, die vor dem </a:t>
            </a:r>
          </a:p>
          <a:p>
            <a:pPr marL="228600" marR="0" indent="0" algn="l">
              <a:lnSpc>
                <a:spcPts val="1100"/>
              </a:lnSpc>
              <a:spcBef>
                <a:spcPts val="50"/>
              </a:spcBef>
              <a:spcAft>
                <a:spcPts val="0"/>
              </a:spcAft>
            </a:pPr>
            <a:r>
              <a:rPr lang="de-DE" sz="950" spc="0">
                <a:solidFill>
                  <a:srgbClr val="000000"/>
                </a:solidFill>
                <a:latin typeface="Arial" panose="02020603050405020304" pitchFamily="2"/>
              </a:rPr>
              <a:t>01.01.1974 geboren sind. Tiefschüsse (Teiler) werden mit dem Faktor 1,8 multiplizert. </a:t>
            </a:r>
          </a:p>
          <a:p>
            <a:pPr marL="228600" marR="0" indent="0" algn="l">
              <a:lnSpc>
                <a:spcPts val="1100"/>
              </a:lnSpc>
              <a:spcBef>
                <a:spcPts val="25"/>
              </a:spcBef>
              <a:spcAft>
                <a:spcPts val="0"/>
              </a:spcAft>
            </a:pPr>
            <a:r>
              <a:rPr lang="de-DE" sz="950" spc="0">
                <a:solidFill>
                  <a:srgbClr val="000000"/>
                </a:solidFill>
                <a:latin typeface="Arial" panose="02020603050405020304" pitchFamily="2"/>
              </a:rPr>
              <a:t>Die Teilnehmer sind für ihre Hilfsmittel selbst verantwortlich. </a:t>
            </a:r>
          </a:p>
          <a:p>
            <a:pPr marL="228600" marR="91440" indent="228600" algn="l">
              <a:lnSpc>
                <a:spcPts val="1100"/>
              </a:lnSpc>
              <a:spcBef>
                <a:spcPts val="1115"/>
              </a:spcBef>
              <a:spcAft>
                <a:spcPts val="0"/>
              </a:spcAft>
              <a:buFont typeface="Arial"/>
              <a:buAutoNum type="arabicPeriod"/>
            </a:pPr>
            <a:r>
              <a:rPr lang="de-DE" sz="950" spc="-5">
                <a:solidFill>
                  <a:srgbClr val="000000"/>
                </a:solidFill>
                <a:latin typeface="Arial" panose="02020603050405020304" pitchFamily="2"/>
              </a:rPr>
              <a:t>Für Kinder unter 12 Jahren muss eine Ausnahmegenehmigung vom zuständigen Landratsamt vorgelegt werden. Das Kind muss bei Schießbeginn mindestens 10 Jahre alt sein. Erst wenn die Ausnahmegenehmigung vorgelegt wird, und das Kind in Begleitung eines Erziehungsberechtigten oder eines Aufsichtsberechtigten ist, darf das Kind schießen. Verantwortlich ist die begleitende Aufsichtsperson! Für 12- und 13-jährige ist die Einverständniserklärung oder die Anwesenheit eines Erziehungsberechtigten ausreichend. Die SG Gemütlichkeit Jachenau übernimmt keine Haftung bzw. keine Aufsichtspflicht. </a:t>
            </a:r>
          </a:p>
          <a:p>
            <a:pPr marL="228600" marR="137160" indent="228600" algn="l">
              <a:lnSpc>
                <a:spcPts val="1100"/>
              </a:lnSpc>
              <a:spcBef>
                <a:spcPts val="1105"/>
              </a:spcBef>
              <a:spcAft>
                <a:spcPts val="0"/>
              </a:spcAft>
              <a:buFont typeface="Arial"/>
              <a:buAutoNum type="arabicPeriod"/>
            </a:pPr>
            <a:r>
              <a:rPr lang="de-DE" sz="950" spc="0">
                <a:solidFill>
                  <a:srgbClr val="000000"/>
                </a:solidFill>
                <a:latin typeface="Arial" panose="02020603050405020304" pitchFamily="2"/>
              </a:rPr>
              <a:t>Mit der Teilnahme unterwirft sich der Schütze der SpO des DSB, der Schießordnung des BSSB sowie den allgemeinen Bestimmungen der Ausschreibung und erklärt sich damit einverstanden, dass seine persönlichen Daten für die Preisermittlung verarbeitet werden. Zudem erklärt sich der Schütze einverstanden, dass seine Daten (Name, Vorname, Altersklasse, Vereinszugehörigkeit) für das Preisträgerverzeichnis und in entsprechenden Medien, veröffentlicht werden (inkl. Fotos). </a:t>
            </a:r>
          </a:p>
          <a:p>
            <a:pPr marL="228600" marR="0" indent="228600" algn="l">
              <a:lnSpc>
                <a:spcPts val="1100"/>
              </a:lnSpc>
              <a:spcBef>
                <a:spcPts val="1100"/>
              </a:spcBef>
              <a:spcAft>
                <a:spcPts val="0"/>
              </a:spcAft>
              <a:buFont typeface="Arial"/>
              <a:buAutoNum type="arabicPeriod"/>
            </a:pPr>
            <a:r>
              <a:rPr lang="de-DE" sz="950" spc="0">
                <a:solidFill>
                  <a:srgbClr val="000000"/>
                </a:solidFill>
                <a:latin typeface="Arial" panose="02020603050405020304" pitchFamily="2"/>
              </a:rPr>
              <a:t>Zur Preisvergabe am Festtag: Bei Nichtanwesenheit der Preisträger auf den Gauscheiben werden die Preise von einem neutralen Ausschuss ausgewählt und an ein Mitglied der betreffenden Gesellschaft übergeben. Die einzelnen Geldpreise der restlichen Scheibengattungen werden am Tag der Preisverteilung gebündelt an einen offiziellen Vereinsvertreter übergeben, welcher die weitere Verteilung auf die einzelnen Gewinner in seinem Verein vornimmt. </a:t>
            </a:r>
          </a:p>
          <a:p>
            <a:pPr marL="228600" marR="0" indent="228600" algn="l">
              <a:lnSpc>
                <a:spcPts val="1000"/>
              </a:lnSpc>
              <a:spcBef>
                <a:spcPts val="1105"/>
              </a:spcBef>
              <a:spcAft>
                <a:spcPts val="0"/>
              </a:spcAft>
              <a:buFont typeface="Arial"/>
              <a:buAutoNum type="arabicPeriod"/>
            </a:pPr>
            <a:r>
              <a:rPr lang="de-DE" sz="950" spc="0">
                <a:solidFill>
                  <a:srgbClr val="000000"/>
                </a:solidFill>
                <a:latin typeface="Arial" panose="02020603050405020304" pitchFamily="2"/>
              </a:rPr>
              <a:t>Mit der Lösung der Einlage erkennt der Schütze die Bedingungen an.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sp>
        <p:nvSpPr>
          <p:cNvPr id="2" name="Textplatzhalter 1"/>
          <p:cNvSpPr>
            <a:spLocks noGrp="1"/>
          </p:cNvSpPr>
          <p:nvPr>
            <p:ph type="body" idx="10"/>
          </p:nvPr>
        </p:nvSpPr>
        <p:spPr>
          <a:xfrm>
            <a:off x="362585" y="596900"/>
            <a:ext cx="6858000" cy="335915"/>
          </a:xfrm>
          <a:prstGeom prst="rect">
            <a:avLst/>
          </a:prstGeom>
          <a:noFill/>
          <a:ln w="8890" cmpd="sng">
            <a:solidFill>
              <a:srgbClr val="000000"/>
            </a:solidFill>
            <a:prstDash val="solid"/>
          </a:ln>
        </p:spPr>
        <p:txBody>
          <a:bodyPr vert="horz" lIns="0" tIns="65405" rIns="0" bIns="0" anchor="t"/>
          <a:lstStyle/>
          <a:p>
            <a:pPr marL="0" marR="0" indent="0" algn="ctr">
              <a:lnSpc>
                <a:spcPts val="1600"/>
              </a:lnSpc>
              <a:spcAft>
                <a:spcPts val="400"/>
              </a:spcAft>
            </a:pPr>
            <a:r>
              <a:rPr lang="de-DE" sz="1350" b="1" i="1" spc="20">
                <a:solidFill>
                  <a:srgbClr val="000000"/>
                </a:solidFill>
                <a:latin typeface="Arial" panose="02020603050405020304" pitchFamily="2"/>
              </a:rPr>
              <a:t>Meisterschaften des Schützengaus Bad Tölz (Luftgewehr und Luftpistole) </a:t>
            </a:r>
          </a:p>
        </p:txBody>
      </p:sp>
      <p:sp>
        <p:nvSpPr>
          <p:cNvPr id="3" name="Textplatzhalter 2"/>
          <p:cNvSpPr>
            <a:spLocks noGrp="1"/>
          </p:cNvSpPr>
          <p:nvPr>
            <p:ph type="body" idx="10"/>
          </p:nvPr>
        </p:nvSpPr>
        <p:spPr>
          <a:xfrm>
            <a:off x="362585" y="932815"/>
            <a:ext cx="6858000" cy="1529715"/>
          </a:xfrm>
          <a:prstGeom prst="rect">
            <a:avLst/>
          </a:prstGeom>
          <a:noFill/>
          <a:ln w="8890" cmpd="sng">
            <a:solidFill>
              <a:srgbClr val="000000"/>
            </a:solidFill>
            <a:prstDash val="solid"/>
          </a:ln>
        </p:spPr>
        <p:txBody>
          <a:bodyPr vert="horz" lIns="0" tIns="0" rIns="0" bIns="0" anchor="t"/>
          <a:lstStyle/>
          <a:p>
            <a:pPr marL="91440" marR="0" indent="0" algn="l">
              <a:lnSpc>
                <a:spcPts val="1000"/>
              </a:lnSpc>
              <a:spcAft>
                <a:spcPts val="0"/>
              </a:spcAft>
            </a:pPr>
            <a:r>
              <a:rPr lang="de-DE" sz="900" b="1" i="1" spc="20">
                <a:solidFill>
                  <a:srgbClr val="000000"/>
                </a:solidFill>
                <a:latin typeface="Arial" panose="02020603050405020304" pitchFamily="2"/>
              </a:rPr>
              <a:t>A) Grundsätzliches zu den Meisterschaften neben den Allgemeinen Bestimmungen zum Gauschießen: </a:t>
            </a:r>
          </a:p>
          <a:p>
            <a:pPr marL="320040" marR="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Der Schütze muss nach "Ziffer 1 der Allgemeinen Bestimmungen zum Gauschießen" teilnahmeberechtigt sein. </a:t>
            </a:r>
          </a:p>
          <a:p>
            <a:pPr marL="320040" marR="18288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Die Ergebnisse der Einzelmeisterschaft werden gleichzeitig für die Mannschaft gewertet. Die Meisterschaft kann nur für den Stammverein geschossen werden. </a:t>
            </a:r>
          </a:p>
          <a:p>
            <a:pPr marL="320040" marR="228600" indent="228600" algn="l">
              <a:lnSpc>
                <a:spcPts val="1100"/>
              </a:lnSpc>
              <a:spcBef>
                <a:spcPts val="0"/>
              </a:spcBef>
              <a:spcAft>
                <a:spcPts val="0"/>
              </a:spcAft>
              <a:buFont typeface="Symbol"/>
              <a:buChar char="·"/>
            </a:pPr>
            <a:r>
              <a:rPr lang="de-DE" sz="950" spc="0">
                <a:solidFill>
                  <a:srgbClr val="000000"/>
                </a:solidFill>
                <a:latin typeface="Arial" panose="02020603050405020304" pitchFamily="2"/>
              </a:rPr>
              <a:t>Es sind 30 Schuss auf Sonderkarte unter Aufsicht zu schießen. Max. Schusszeit: 45 Minuten ohne Unterbrechung. Für die Eintragung von Beginn und Ende der Schusszeit auf der Sonderkarte durch die Aufsicht ist der Schütze selbst verantwortlich. Diese 30 Schuss sind als Punktscheibe zu schießen und sind mit Meister kombiniert. </a:t>
            </a:r>
          </a:p>
          <a:p>
            <a:pPr marL="320040" marR="502920" indent="228600" algn="l">
              <a:lnSpc>
                <a:spcPts val="1100"/>
              </a:lnSpc>
              <a:spcBef>
                <a:spcPts val="5"/>
              </a:spcBef>
              <a:spcAft>
                <a:spcPts val="0"/>
              </a:spcAft>
              <a:buFont typeface="Symbol"/>
              <a:buChar char="·"/>
            </a:pPr>
            <a:r>
              <a:rPr lang="de-DE" sz="950" spc="0">
                <a:solidFill>
                  <a:srgbClr val="000000"/>
                </a:solidFill>
                <a:latin typeface="Arial" panose="02020603050405020304" pitchFamily="2"/>
              </a:rPr>
              <a:t>Mannschaftsmeldungen und -änderungen sind noch möglich, bevor der 1. Mannschaftsschütze die Meisterschaft beginnt. </a:t>
            </a:r>
          </a:p>
          <a:p>
            <a:pPr marL="320040" marR="822960" indent="228600" algn="l">
              <a:lnSpc>
                <a:spcPts val="1100"/>
              </a:lnSpc>
              <a:spcBef>
                <a:spcPts val="0"/>
              </a:spcBef>
              <a:spcAft>
                <a:spcPts val="0"/>
              </a:spcAft>
              <a:buFont typeface="Symbol"/>
              <a:buChar char="·"/>
            </a:pPr>
            <a:r>
              <a:rPr lang="de-DE" sz="950" spc="0">
                <a:solidFill>
                  <a:srgbClr val="000000"/>
                </a:solidFill>
                <a:latin typeface="Arial" panose="02020603050405020304" pitchFamily="2"/>
              </a:rPr>
              <a:t>Die schriftlichen, namentlichen Einzelmeldungen sind per Mail zu richten an </a:t>
            </a:r>
            <a:r>
              <a:rPr lang="de-DE" sz="900" b="1" i="1" u="sng" spc="0">
                <a:solidFill>
                  <a:srgbClr val="0000FF"/>
                </a:solidFill>
                <a:latin typeface="Arial" panose="02020603050405020304" pitchFamily="2"/>
              </a:rPr>
              <a:t>anmeldung@sg-jachenau.de</a:t>
            </a:r>
            <a:r>
              <a:rPr lang="de-DE" sz="950" spc="0">
                <a:solidFill>
                  <a:srgbClr val="000000"/>
                </a:solidFill>
                <a:latin typeface="Arial" panose="02020603050405020304" pitchFamily="2"/>
              </a:rPr>
              <a:t>- Formulare können unter </a:t>
            </a:r>
            <a:r>
              <a:rPr lang="de-DE" sz="900" b="1" i="1" u="sng" spc="0">
                <a:solidFill>
                  <a:srgbClr val="0000FF"/>
                </a:solidFill>
                <a:latin typeface="Arial" panose="02020603050405020304" pitchFamily="2"/>
              </a:rPr>
              <a:t>www.sg-jachenau.de</a:t>
            </a:r>
            <a:r>
              <a:rPr lang="de-DE" sz="950" spc="0">
                <a:solidFill>
                  <a:srgbClr val="000000"/>
                </a:solidFill>
                <a:latin typeface="Arial" panose="02020603050405020304" pitchFamily="2"/>
              </a:rPr>
              <a:t>heruntergeladen werden. </a:t>
            </a:r>
          </a:p>
        </p:txBody>
      </p:sp>
      <p:sp>
        <p:nvSpPr>
          <p:cNvPr id="4" name="Textplatzhalter 3"/>
          <p:cNvSpPr>
            <a:spLocks noGrp="1"/>
          </p:cNvSpPr>
          <p:nvPr>
            <p:ph type="body" idx="10"/>
          </p:nvPr>
        </p:nvSpPr>
        <p:spPr>
          <a:xfrm>
            <a:off x="362585" y="2462530"/>
            <a:ext cx="3420110" cy="7909560"/>
          </a:xfrm>
          <a:prstGeom prst="rect">
            <a:avLst/>
          </a:prstGeom>
          <a:noFill/>
          <a:ln w="8890" cmpd="sng">
            <a:solidFill>
              <a:srgbClr val="000000"/>
            </a:solidFill>
            <a:prstDash val="solid"/>
          </a:ln>
        </p:spPr>
        <p:txBody>
          <a:bodyPr vert="horz" lIns="0" tIns="147320" rIns="0" bIns="0" anchor="t"/>
          <a:lstStyle/>
          <a:p>
            <a:pPr marL="91440" marR="0" indent="0" algn="l">
              <a:lnSpc>
                <a:spcPts val="1200"/>
              </a:lnSpc>
              <a:spcAft>
                <a:spcPts val="0"/>
              </a:spcAft>
            </a:pPr>
            <a:r>
              <a:rPr lang="de-DE" sz="1050" b="1" i="1" spc="0">
                <a:solidFill>
                  <a:srgbClr val="000000"/>
                </a:solidFill>
                <a:latin typeface="Arial" panose="02020603050405020304" pitchFamily="2"/>
              </a:rPr>
              <a:t>Einzelmeisterschaft </a:t>
            </a:r>
          </a:p>
          <a:p>
            <a:pPr marL="91440" marR="0" indent="0" algn="l">
              <a:lnSpc>
                <a:spcPts val="1100"/>
              </a:lnSpc>
              <a:spcBef>
                <a:spcPts val="0"/>
              </a:spcBef>
              <a:spcAft>
                <a:spcPts val="0"/>
              </a:spcAft>
            </a:pPr>
            <a:r>
              <a:rPr lang="de-DE" sz="1000" spc="-5">
                <a:solidFill>
                  <a:srgbClr val="000000"/>
                </a:solidFill>
                <a:latin typeface="Arial" panose="02020603050405020304" pitchFamily="2"/>
              </a:rPr>
              <a:t>(Bedingungen jeweils wie unter Buchstabe A) </a:t>
            </a:r>
          </a:p>
          <a:p>
            <a:pPr marL="91440" marR="91440" indent="137160" algn="l">
              <a:lnSpc>
                <a:spcPts val="1200"/>
              </a:lnSpc>
              <a:spcBef>
                <a:spcPts val="1160"/>
              </a:spcBef>
              <a:spcAft>
                <a:spcPts val="0"/>
              </a:spcAft>
              <a:buFont typeface="Arial"/>
              <a:buAutoNum type="alphaUcPeriod" startAt="2"/>
            </a:pPr>
            <a:r>
              <a:rPr lang="de-DE" sz="1000" b="1" i="1" spc="-15">
                <a:solidFill>
                  <a:srgbClr val="000000"/>
                </a:solidFill>
                <a:latin typeface="Arial" panose="02020603050405020304" pitchFamily="2"/>
              </a:rPr>
              <a:t>Meisterschaften des Gaus für Schützenklasse </a:t>
            </a:r>
            <a:r>
              <a:rPr lang="de-DE" sz="1000" spc="-15">
                <a:solidFill>
                  <a:srgbClr val="000000"/>
                </a:solidFill>
                <a:latin typeface="Arial" panose="02020603050405020304" pitchFamily="2"/>
              </a:rPr>
              <a:t>(männlich, geboren zwischen 01.01.1979 und 31.12.2003) Die 5 besten Schützen bei LG und die besten 3 Schützen bei LP erhalten je ein Meisterschaftsabzeichen. </a:t>
            </a:r>
          </a:p>
          <a:p>
            <a:pPr marL="91440" marR="91440" indent="137160" algn="l">
              <a:lnSpc>
                <a:spcPts val="1200"/>
              </a:lnSpc>
              <a:spcBef>
                <a:spcPts val="10"/>
              </a:spcBef>
              <a:spcAft>
                <a:spcPts val="0"/>
              </a:spcAft>
              <a:buFont typeface="Arial"/>
              <a:buAutoNum type="alphaUcPeriod"/>
            </a:pPr>
            <a:r>
              <a:rPr lang="de-DE" sz="1000" b="1" i="1" spc="-10">
                <a:solidFill>
                  <a:srgbClr val="000000"/>
                </a:solidFill>
                <a:latin typeface="Arial" panose="02020603050405020304" pitchFamily="2"/>
              </a:rPr>
              <a:t>Meisterschaften des Gaus für Altschützenklasse </a:t>
            </a:r>
            <a:r>
              <a:rPr lang="de-DE" sz="1000" spc="-10">
                <a:solidFill>
                  <a:srgbClr val="000000"/>
                </a:solidFill>
                <a:latin typeface="Arial" panose="02020603050405020304" pitchFamily="2"/>
              </a:rPr>
              <a:t>(männlich, geboren zwischen 01.01.1964 und 31.12.1978) Die besten 3 Schützen bei LG und LP erhalten je ein Meisterschaftsabzeichen. </a:t>
            </a:r>
          </a:p>
          <a:p>
            <a:pPr marL="91440" marR="411480" indent="137160" algn="l">
              <a:lnSpc>
                <a:spcPts val="1100"/>
              </a:lnSpc>
              <a:spcBef>
                <a:spcPts val="0"/>
              </a:spcBef>
              <a:spcAft>
                <a:spcPts val="0"/>
              </a:spcAft>
              <a:buFont typeface="Arial"/>
              <a:buAutoNum type="alphaUcPeriod"/>
            </a:pPr>
            <a:r>
              <a:rPr lang="de-DE" sz="1000" b="1" i="1" spc="-5">
                <a:solidFill>
                  <a:srgbClr val="000000"/>
                </a:solidFill>
                <a:latin typeface="Arial" panose="02020603050405020304" pitchFamily="2"/>
              </a:rPr>
              <a:t>Meisterschaften des Gaus für Seniorenklasse </a:t>
            </a:r>
            <a:r>
              <a:rPr lang="de-DE" sz="1000" spc="-5">
                <a:solidFill>
                  <a:srgbClr val="000000"/>
                </a:solidFill>
                <a:latin typeface="Arial" panose="02020603050405020304" pitchFamily="2"/>
              </a:rPr>
              <a:t>(männlich, geboren 31.12.1963 oder früher) </a:t>
            </a:r>
          </a:p>
          <a:p>
            <a:pPr marL="91440" marR="411480" indent="0" algn="l">
              <a:lnSpc>
                <a:spcPts val="1200"/>
              </a:lnSpc>
              <a:spcBef>
                <a:spcPts val="5"/>
              </a:spcBef>
              <a:spcAft>
                <a:spcPts val="0"/>
              </a:spcAft>
            </a:pPr>
            <a:r>
              <a:rPr lang="de-DE" sz="1000" spc="0">
                <a:solidFill>
                  <a:srgbClr val="000000"/>
                </a:solidFill>
                <a:latin typeface="Arial" panose="02020603050405020304" pitchFamily="2"/>
              </a:rPr>
              <a:t>Die besten 3 Schützen bei LG und der Beste bei LP erhalten je ein Meisterschaftsabzeichen. </a:t>
            </a:r>
          </a:p>
          <a:p>
            <a:pPr marL="91440" marR="13716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Damenklasse </a:t>
            </a:r>
            <a:r>
              <a:rPr lang="de-DE" sz="1000" spc="-10">
                <a:solidFill>
                  <a:srgbClr val="000000"/>
                </a:solidFill>
                <a:latin typeface="Arial" panose="02020603050405020304" pitchFamily="2"/>
              </a:rPr>
              <a:t>(weiblich, geboren zwischen 01.01.1979 und 31.12.2003) Die besten 3 Schützinnen bei LG und LP erhalten je ein Meisterschaftsabzeichen. </a:t>
            </a:r>
          </a:p>
          <a:p>
            <a:pPr marL="91440" marR="320040" indent="0" algn="l">
              <a:lnSpc>
                <a:spcPts val="1200"/>
              </a:lnSpc>
              <a:spcBef>
                <a:spcPts val="5"/>
              </a:spcBef>
              <a:spcAft>
                <a:spcPts val="0"/>
              </a:spcAft>
            </a:pPr>
            <a:r>
              <a:rPr lang="de-DE" sz="1000" spc="0">
                <a:solidFill>
                  <a:srgbClr val="000000"/>
                </a:solidFill>
                <a:latin typeface="Arial" panose="02020603050405020304" pitchFamily="2"/>
              </a:rPr>
              <a:t>Bei LP wird die Damenaltersklasse (Buchstabe F) hier einbezogen. </a:t>
            </a:r>
          </a:p>
          <a:p>
            <a:pPr marL="91440" marR="228600" indent="13716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Meisterschaften des Gaus für Damenaltersklasse </a:t>
            </a:r>
            <a:r>
              <a:rPr lang="de-DE" sz="1000" spc="0">
                <a:solidFill>
                  <a:srgbClr val="000000"/>
                </a:solidFill>
                <a:latin typeface="Arial" panose="02020603050405020304" pitchFamily="2"/>
              </a:rPr>
              <a:t>(weiblich, geboren 31.12.1978 oder früher) Die besten 3 Schützinnen bei LG erhalten je ein Meisterschaftsabzeichen. </a:t>
            </a:r>
          </a:p>
          <a:p>
            <a:pPr marL="91440" marR="685800" indent="0" algn="l">
              <a:lnSpc>
                <a:spcPts val="1200"/>
              </a:lnSpc>
              <a:spcBef>
                <a:spcPts val="5"/>
              </a:spcBef>
              <a:spcAft>
                <a:spcPts val="0"/>
              </a:spcAft>
            </a:pPr>
            <a:r>
              <a:rPr lang="de-DE" sz="1000" spc="-10">
                <a:solidFill>
                  <a:srgbClr val="000000"/>
                </a:solidFill>
                <a:latin typeface="Arial" panose="02020603050405020304" pitchFamily="2"/>
              </a:rPr>
              <a:t>LP wird die Meisterschaft bei der Damenklasse mitgewertet.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Juniorenklasse </a:t>
            </a:r>
            <a:r>
              <a:rPr lang="de-DE" sz="1000" spc="-10">
                <a:solidFill>
                  <a:srgbClr val="000000"/>
                </a:solidFill>
                <a:latin typeface="Arial" panose="02020603050405020304" pitchFamily="2"/>
              </a:rPr>
              <a:t>(weiblich oder männlich, geboren zwischen 01.01.2004 und 31.12.2007) </a:t>
            </a:r>
          </a:p>
          <a:p>
            <a:pPr marL="91440" marR="228600" indent="0" algn="l">
              <a:lnSpc>
                <a:spcPts val="1200"/>
              </a:lnSpc>
              <a:spcBef>
                <a:spcPts val="5"/>
              </a:spcBef>
              <a:spcAft>
                <a:spcPts val="0"/>
              </a:spcAft>
            </a:pPr>
            <a:r>
              <a:rPr lang="de-DE" sz="1000" spc="0">
                <a:solidFill>
                  <a:srgbClr val="000000"/>
                </a:solidFill>
                <a:latin typeface="Arial" panose="02020603050405020304" pitchFamily="2"/>
              </a:rPr>
              <a:t>Die besten 3 bei LG und der/die Beste bei LP erhalten je ein Meisterschaftsabzeichen.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Jugendklasse </a:t>
            </a:r>
            <a:r>
              <a:rPr lang="de-DE" sz="1000" spc="-10">
                <a:solidFill>
                  <a:srgbClr val="000000"/>
                </a:solidFill>
                <a:latin typeface="Arial" panose="02020603050405020304" pitchFamily="2"/>
              </a:rPr>
              <a:t>(weiblich oder männlich, geboren zwischen 01.01.2008 und 31.12.2009) </a:t>
            </a:r>
          </a:p>
          <a:p>
            <a:pPr marL="91440" marR="228600" indent="0" algn="l">
              <a:lnSpc>
                <a:spcPts val="1100"/>
              </a:lnSpc>
              <a:spcBef>
                <a:spcPts val="0"/>
              </a:spcBef>
              <a:spcAft>
                <a:spcPts val="0"/>
              </a:spcAft>
            </a:pPr>
            <a:r>
              <a:rPr lang="de-DE" sz="1000" spc="-15">
                <a:solidFill>
                  <a:srgbClr val="000000"/>
                </a:solidFill>
                <a:latin typeface="Arial" panose="02020603050405020304" pitchFamily="2"/>
              </a:rPr>
              <a:t>Die besten 3 bei LG und die besten 3 aus Jugend und Schüler bei LP erhalten je ein Meisterschaftsabzeichen. </a:t>
            </a:r>
          </a:p>
          <a:p>
            <a:pPr marL="91440" marR="228600" indent="137160" algn="l">
              <a:lnSpc>
                <a:spcPts val="1200"/>
              </a:lnSpc>
              <a:spcBef>
                <a:spcPts val="5"/>
              </a:spcBef>
              <a:spcAft>
                <a:spcPts val="0"/>
              </a:spcAft>
              <a:buFont typeface="Arial"/>
              <a:buAutoNum type="alphaUcPeriod"/>
            </a:pPr>
            <a:r>
              <a:rPr lang="de-DE" sz="1000" b="1" i="1" spc="-10">
                <a:solidFill>
                  <a:srgbClr val="000000"/>
                </a:solidFill>
                <a:latin typeface="Arial" panose="02020603050405020304" pitchFamily="2"/>
              </a:rPr>
              <a:t>Meisterschaften des Gaus für Schülerklasse </a:t>
            </a:r>
            <a:r>
              <a:rPr lang="de-DE" sz="1000" spc="-10">
                <a:solidFill>
                  <a:srgbClr val="000000"/>
                </a:solidFill>
                <a:latin typeface="Arial" panose="02020603050405020304" pitchFamily="2"/>
              </a:rPr>
              <a:t>(weiblich oder männlich, geboren zwischen 01.01.2010 und 31.12.2012) </a:t>
            </a:r>
          </a:p>
          <a:p>
            <a:pPr marL="91440" marR="228600" indent="0" algn="l">
              <a:lnSpc>
                <a:spcPts val="1200"/>
              </a:lnSpc>
              <a:spcBef>
                <a:spcPts val="5"/>
              </a:spcBef>
              <a:spcAft>
                <a:spcPts val="0"/>
              </a:spcAft>
            </a:pPr>
            <a:r>
              <a:rPr lang="de-DE" sz="1000" spc="-15">
                <a:solidFill>
                  <a:srgbClr val="000000"/>
                </a:solidFill>
                <a:latin typeface="Arial" panose="02020603050405020304" pitchFamily="2"/>
              </a:rPr>
              <a:t>Die besten 3 bei LG und die besten 3 aus Jugend und Schüler bei LP erhalten je ein Meisterschaftsabzeichen. Die besten 5 in beiden Bereichen erhalten Urkunden. </a:t>
            </a:r>
          </a:p>
          <a:p>
            <a:pPr marL="91440" marR="228600" indent="137160" algn="l">
              <a:lnSpc>
                <a:spcPts val="1200"/>
              </a:lnSpc>
              <a:spcBef>
                <a:spcPts val="10"/>
              </a:spcBef>
              <a:spcAft>
                <a:spcPts val="0"/>
              </a:spcAft>
              <a:buFont typeface="Arial"/>
              <a:buAutoNum type="alphaUcPeriod"/>
            </a:pPr>
            <a:r>
              <a:rPr lang="de-DE" sz="1000" b="1" i="1" spc="-20">
                <a:solidFill>
                  <a:srgbClr val="000000"/>
                </a:solidFill>
                <a:latin typeface="Arial" panose="02020603050405020304" pitchFamily="2"/>
              </a:rPr>
              <a:t>Meisterschaften des Gaues für Behindertenklasse </a:t>
            </a:r>
            <a:r>
              <a:rPr lang="de-DE" sz="1000" spc="-20">
                <a:solidFill>
                  <a:srgbClr val="000000"/>
                </a:solidFill>
                <a:latin typeface="Arial" panose="02020603050405020304" pitchFamily="2"/>
              </a:rPr>
              <a:t>(ohne Unterscheidung nach Geschlecht und Alter) Nachweis durch Eintrag im BSSB-Ausweis. </a:t>
            </a:r>
          </a:p>
          <a:p>
            <a:pPr marL="91440" marR="137160" indent="0" algn="l">
              <a:lnSpc>
                <a:spcPts val="1100"/>
              </a:lnSpc>
              <a:spcBef>
                <a:spcPts val="0"/>
              </a:spcBef>
              <a:spcAft>
                <a:spcPts val="0"/>
              </a:spcAft>
            </a:pPr>
            <a:r>
              <a:rPr lang="de-DE" sz="1000" spc="-10">
                <a:solidFill>
                  <a:srgbClr val="000000"/>
                </a:solidFill>
                <a:latin typeface="Arial" panose="02020603050405020304" pitchFamily="2"/>
              </a:rPr>
              <a:t>Der/die Beste bei LG erhält ein Meisterschaftsabzeichen. Bei LP wird die Meisterschaft nur in der jeweiligen regulären Altersklasse durchgeführt (Buchstabe B bis I). </a:t>
            </a:r>
          </a:p>
          <a:p>
            <a:pPr marL="91440" marR="137160" indent="13716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Meisterschaft des Gaus für Luftgewehr aufgelegt </a:t>
            </a:r>
            <a:r>
              <a:rPr lang="de-DE" sz="1000" spc="0">
                <a:solidFill>
                  <a:srgbClr val="000000"/>
                </a:solidFill>
                <a:latin typeface="Arial" panose="02020603050405020304" pitchFamily="2"/>
              </a:rPr>
              <a:t>(weiblich oder männlich, geboren 31.12.1973 oder früher) Die besten 3 Schützen erhalten je ein Meisterschaftsabzeichen. </a:t>
            </a:r>
          </a:p>
        </p:txBody>
      </p:sp>
      <p:sp>
        <p:nvSpPr>
          <p:cNvPr id="5" name="Textplatzhalter 4"/>
          <p:cNvSpPr>
            <a:spLocks noGrp="1"/>
          </p:cNvSpPr>
          <p:nvPr>
            <p:ph type="body" idx="10"/>
          </p:nvPr>
        </p:nvSpPr>
        <p:spPr>
          <a:xfrm>
            <a:off x="3782695" y="2462530"/>
            <a:ext cx="3416935" cy="7909560"/>
          </a:xfrm>
          <a:prstGeom prst="rect">
            <a:avLst/>
          </a:prstGeom>
          <a:noFill/>
          <a:ln w="8890" cmpd="sng">
            <a:solidFill>
              <a:srgbClr val="000000"/>
            </a:solidFill>
            <a:prstDash val="solid"/>
          </a:ln>
        </p:spPr>
        <p:txBody>
          <a:bodyPr vert="horz" lIns="0" tIns="147320" rIns="0" bIns="0" anchor="t"/>
          <a:lstStyle/>
          <a:p>
            <a:pPr marL="45720" marR="0" indent="0" algn="l">
              <a:lnSpc>
                <a:spcPts val="1200"/>
              </a:lnSpc>
              <a:spcAft>
                <a:spcPts val="0"/>
              </a:spcAft>
            </a:pPr>
            <a:r>
              <a:rPr lang="de-DE" sz="1050" b="1" i="1" spc="0">
                <a:solidFill>
                  <a:srgbClr val="000000"/>
                </a:solidFill>
                <a:latin typeface="Arial" panose="02020603050405020304" pitchFamily="2"/>
              </a:rPr>
              <a:t>Mannschaftsmeisterschaft </a:t>
            </a:r>
          </a:p>
          <a:p>
            <a:pPr marL="45720" marR="0" indent="0" algn="l">
              <a:lnSpc>
                <a:spcPts val="1100"/>
              </a:lnSpc>
              <a:spcBef>
                <a:spcPts val="0"/>
              </a:spcBef>
              <a:spcAft>
                <a:spcPts val="0"/>
              </a:spcAft>
            </a:pPr>
            <a:r>
              <a:rPr lang="de-DE" sz="1000" spc="0">
                <a:solidFill>
                  <a:srgbClr val="000000"/>
                </a:solidFill>
                <a:latin typeface="Arial" panose="02020603050405020304" pitchFamily="2"/>
              </a:rPr>
              <a:t>(Bedingungen jeweils wie unter Buchstabe A) </a:t>
            </a:r>
          </a:p>
          <a:p>
            <a:pPr marL="45720" marR="411480" indent="182880" algn="l">
              <a:lnSpc>
                <a:spcPts val="1200"/>
              </a:lnSpc>
              <a:spcBef>
                <a:spcPts val="1165"/>
              </a:spcBef>
              <a:spcAft>
                <a:spcPts val="0"/>
              </a:spcAft>
              <a:buFont typeface="Arial"/>
              <a:buAutoNum type="alphaUcPeriod"/>
            </a:pPr>
            <a:r>
              <a:rPr lang="de-DE" sz="1000" b="1" i="1" spc="0">
                <a:solidFill>
                  <a:srgbClr val="000000"/>
                </a:solidFill>
                <a:latin typeface="Arial" panose="02020603050405020304" pitchFamily="2"/>
              </a:rPr>
              <a:t>Schützenklasse </a:t>
            </a:r>
            <a:r>
              <a:rPr lang="de-DE" sz="1000" spc="0">
                <a:solidFill>
                  <a:srgbClr val="000000"/>
                </a:solidFill>
                <a:latin typeface="Arial" panose="02020603050405020304" pitchFamily="2"/>
              </a:rPr>
              <a:t>- Jahrgänge siehe Buchstabe B) Jede Gesellschaft kann Mannschaften mit bis zu 7 Schützen melden. Die 5 besten Schützen jeder Mannschaft werden gewertet. 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41148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Juniorenklasse </a:t>
            </a:r>
            <a:r>
              <a:rPr lang="de-DE" sz="1000" spc="0">
                <a:solidFill>
                  <a:srgbClr val="000000"/>
                </a:solidFill>
                <a:latin typeface="Arial" panose="02020603050405020304" pitchFamily="2"/>
              </a:rPr>
              <a:t>- Jahrgänge siehe Buchstabe G) Jede Gesellschaft kann Mannschaften mit bis zu 5 Schützen melden. Die 3 besten Schützen jeder Mannschaft werden gewertet. 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Jugendklasse </a:t>
            </a:r>
            <a:r>
              <a:rPr lang="de-DE" sz="1000" spc="0">
                <a:solidFill>
                  <a:srgbClr val="000000"/>
                </a:solidFill>
                <a:latin typeface="Arial" panose="02020603050405020304" pitchFamily="2"/>
              </a:rPr>
              <a:t>- Jahrgänge siehe Buchstabe H)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502920" indent="182880" algn="l">
              <a:lnSpc>
                <a:spcPts val="1200"/>
              </a:lnSpc>
              <a:spcBef>
                <a:spcPts val="5"/>
              </a:spcBef>
              <a:spcAft>
                <a:spcPts val="0"/>
              </a:spcAft>
              <a:buFont typeface="Arial"/>
              <a:buAutoNum type="alphaUcPeriod"/>
            </a:pPr>
            <a:r>
              <a:rPr lang="de-DE" sz="1000" b="1" i="1" spc="0">
                <a:solidFill>
                  <a:srgbClr val="000000"/>
                </a:solidFill>
                <a:latin typeface="Arial" panose="02020603050405020304" pitchFamily="2"/>
              </a:rPr>
              <a:t>Schülerklasse </a:t>
            </a:r>
            <a:r>
              <a:rPr lang="de-DE" sz="1000" spc="0">
                <a:solidFill>
                  <a:srgbClr val="000000"/>
                </a:solidFill>
                <a:latin typeface="Arial" panose="02020603050405020304" pitchFamily="2"/>
              </a:rPr>
              <a:t>- Jahrgänge siehe Buchstabe I) Bedingungen wie unter Buchstabe M). </a:t>
            </a:r>
          </a:p>
          <a:p>
            <a:pPr marL="45720" marR="594360" indent="0" algn="l">
              <a:lnSpc>
                <a:spcPts val="1200"/>
              </a:lnSpc>
              <a:spcBef>
                <a:spcPts val="5"/>
              </a:spcBef>
              <a:spcAft>
                <a:spcPts val="0"/>
              </a:spcAft>
            </a:pPr>
            <a:r>
              <a:rPr lang="de-DE" sz="1000" spc="-10">
                <a:solidFill>
                  <a:srgbClr val="000000"/>
                </a:solidFill>
                <a:latin typeface="Arial" panose="02020603050405020304" pitchFamily="2"/>
              </a:rPr>
              <a:t>Die besten 3 Mannschaften erhalten einen Pokal. 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Altschützenklasse </a:t>
            </a:r>
            <a:r>
              <a:rPr lang="de-DE" sz="1000" spc="0">
                <a:solidFill>
                  <a:srgbClr val="000000"/>
                </a:solidFill>
                <a:latin typeface="Arial" panose="02020603050405020304" pitchFamily="2"/>
              </a:rPr>
              <a:t>- Jahrgänge siehe Buchstabe C) </a:t>
            </a:r>
          </a:p>
          <a:p>
            <a:pPr marL="45720" marR="0" indent="0" algn="l">
              <a:lnSpc>
                <a:spcPts val="11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Seniorenklasse </a:t>
            </a:r>
            <a:r>
              <a:rPr lang="de-DE" sz="1000" spc="0">
                <a:solidFill>
                  <a:srgbClr val="000000"/>
                </a:solidFill>
                <a:latin typeface="Arial" panose="02020603050405020304" pitchFamily="2"/>
              </a:rPr>
              <a:t>- Jahrgänge siehe Buchstabe D)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5"/>
              </a:spcBef>
              <a:spcAft>
                <a:spcPts val="0"/>
              </a:spcAft>
              <a:buFont typeface="Arial"/>
              <a:buAutoNum type="alphaUcPeriod"/>
            </a:pPr>
            <a:r>
              <a:rPr lang="de-DE" sz="1000" b="1" i="1" spc="0">
                <a:solidFill>
                  <a:srgbClr val="000000"/>
                </a:solidFill>
                <a:latin typeface="Arial" panose="02020603050405020304" pitchFamily="2"/>
              </a:rPr>
              <a:t>Damenklasse </a:t>
            </a:r>
            <a:r>
              <a:rPr lang="de-DE" sz="1000" spc="0">
                <a:solidFill>
                  <a:srgbClr val="000000"/>
                </a:solidFill>
                <a:latin typeface="Arial" panose="02020603050405020304" pitchFamily="2"/>
              </a:rPr>
              <a:t>- Jahrgänge siehe Buchstabe E) </a:t>
            </a:r>
          </a:p>
          <a:p>
            <a:pPr marL="45720" marR="0" indent="0" algn="l">
              <a:lnSpc>
                <a:spcPts val="12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Damenaltersklasse </a:t>
            </a:r>
            <a:r>
              <a:rPr lang="de-DE" sz="1000" spc="0">
                <a:solidFill>
                  <a:srgbClr val="000000"/>
                </a:solidFill>
                <a:latin typeface="Arial" panose="02020603050405020304" pitchFamily="2"/>
              </a:rPr>
              <a:t>- Jahrgänge siehe Buchstabe F) </a:t>
            </a:r>
          </a:p>
          <a:p>
            <a:pPr marL="45720" marR="0" indent="0" algn="l">
              <a:lnSpc>
                <a:spcPts val="1200"/>
              </a:lnSpc>
              <a:spcBef>
                <a:spcPts val="0"/>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0"/>
              </a:spcAft>
            </a:pPr>
            <a:r>
              <a:rPr lang="de-DE" sz="1000" spc="0">
                <a:solidFill>
                  <a:srgbClr val="000000"/>
                </a:solidFill>
                <a:latin typeface="Arial" panose="02020603050405020304" pitchFamily="2"/>
              </a:rPr>
              <a:t>Die 5 besten Mannschaften erhalten Urkunden. </a:t>
            </a:r>
          </a:p>
          <a:p>
            <a:pPr marL="45720" marR="0" indent="182880" algn="l">
              <a:lnSpc>
                <a:spcPts val="1200"/>
              </a:lnSpc>
              <a:spcBef>
                <a:spcPts val="0"/>
              </a:spcBef>
              <a:spcAft>
                <a:spcPts val="0"/>
              </a:spcAft>
              <a:buFont typeface="Arial"/>
              <a:buAutoNum type="alphaUcPeriod"/>
            </a:pPr>
            <a:r>
              <a:rPr lang="de-DE" sz="1000" b="1" i="1" spc="0">
                <a:solidFill>
                  <a:srgbClr val="000000"/>
                </a:solidFill>
                <a:latin typeface="Arial" panose="02020603050405020304" pitchFamily="2"/>
              </a:rPr>
              <a:t>LG aufgelegt </a:t>
            </a:r>
            <a:r>
              <a:rPr lang="de-DE" sz="1000" spc="0">
                <a:solidFill>
                  <a:srgbClr val="000000"/>
                </a:solidFill>
                <a:latin typeface="Arial" panose="02020603050405020304" pitchFamily="2"/>
              </a:rPr>
              <a:t>- Jahrgänge siehe Buchstabe K) </a:t>
            </a:r>
          </a:p>
          <a:p>
            <a:pPr marL="45720" marR="0" indent="0" algn="l">
              <a:lnSpc>
                <a:spcPts val="1200"/>
              </a:lnSpc>
              <a:spcBef>
                <a:spcPts val="5"/>
              </a:spcBef>
              <a:spcAft>
                <a:spcPts val="0"/>
              </a:spcAft>
            </a:pPr>
            <a:r>
              <a:rPr lang="de-DE" sz="1000" spc="0">
                <a:solidFill>
                  <a:srgbClr val="000000"/>
                </a:solidFill>
                <a:latin typeface="Arial" panose="02020603050405020304" pitchFamily="2"/>
              </a:rPr>
              <a:t>Bedingungen wie unter Buchstabe M).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5 besten Mannschaften erhalten Urkunden. </a:t>
            </a:r>
          </a:p>
          <a:p>
            <a:pPr marL="45720" marR="228600" indent="182880" algn="l">
              <a:lnSpc>
                <a:spcPts val="1100"/>
              </a:lnSpc>
              <a:spcBef>
                <a:spcPts val="0"/>
              </a:spcBef>
              <a:spcAft>
                <a:spcPts val="0"/>
              </a:spcAft>
              <a:buFont typeface="Arial"/>
              <a:buAutoNum type="alphaUcPeriod"/>
            </a:pPr>
            <a:r>
              <a:rPr lang="de-DE" sz="1000" b="1" i="1" spc="0">
                <a:solidFill>
                  <a:srgbClr val="000000"/>
                </a:solidFill>
                <a:latin typeface="Arial" panose="02020603050405020304" pitchFamily="2"/>
              </a:rPr>
              <a:t>Mannschaftsmeisterschaft der Luftpistole </a:t>
            </a:r>
            <a:r>
              <a:rPr lang="de-DE" sz="1000" spc="0">
                <a:solidFill>
                  <a:srgbClr val="000000"/>
                </a:solidFill>
                <a:latin typeface="Arial" panose="02020603050405020304" pitchFamily="2"/>
              </a:rPr>
              <a:t>Mannschaften können ohne Klasseneinteilung zusammengestellt werden (außer LP aufgelegt). Jede Gesellschaft kann Mannschaften mit bis zu 7 Schützen melden, wobei die 5 besten Schützen jeder Mannschaft gewertet werden. </a:t>
            </a:r>
          </a:p>
          <a:p>
            <a:pPr marL="45720" marR="0" indent="0" algn="l">
              <a:lnSpc>
                <a:spcPts val="1200"/>
              </a:lnSpc>
              <a:spcBef>
                <a:spcPts val="0"/>
              </a:spcBef>
              <a:spcAft>
                <a:spcPts val="0"/>
              </a:spcAft>
            </a:pPr>
            <a:r>
              <a:rPr lang="de-DE" sz="1000" spc="0">
                <a:solidFill>
                  <a:srgbClr val="000000"/>
                </a:solidFill>
                <a:latin typeface="Arial" panose="02020603050405020304" pitchFamily="2"/>
              </a:rPr>
              <a:t>Die beste Mannschaft erhält einen Pokal. </a:t>
            </a:r>
          </a:p>
          <a:p>
            <a:pPr marL="45720" marR="0" indent="0" algn="l">
              <a:lnSpc>
                <a:spcPts val="1200"/>
              </a:lnSpc>
              <a:spcBef>
                <a:spcPts val="5"/>
              </a:spcBef>
              <a:spcAft>
                <a:spcPts val="2245"/>
              </a:spcAft>
            </a:pPr>
            <a:r>
              <a:rPr lang="de-DE" sz="1000" spc="0">
                <a:solidFill>
                  <a:srgbClr val="000000"/>
                </a:solidFill>
                <a:latin typeface="Arial" panose="02020603050405020304" pitchFamily="2"/>
              </a:rPr>
              <a:t>Die 5 besten Mannschaften erhalten Urkunden.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alpha val="100000"/>
          </a:schemeClr>
        </a:solidFill>
        <a:effectLst/>
      </p:bgPr>
    </p:bg>
    <p:spTree>
      <p:nvGrpSpPr>
        <p:cNvPr id="1" name=""/>
        <p:cNvGrpSpPr/>
        <p:nvPr/>
      </p:nvGrpSpPr>
      <p:grpSpPr>
        <a:xfrm>
          <a:off x="0" y="0"/>
          <a:ext cx="0" cy="0"/>
          <a:chOff x="0" y="0"/>
          <a:chExt cx="0" cy="0"/>
        </a:xfrm>
      </p:grpSpPr>
      <p:pic>
        <p:nvPicPr>
          <p:cNvPr id="6" name="Grafik 5"/>
          <p:cNvPicPr/>
          <p:nvPr/>
        </p:nvPicPr>
        <p:blipFill>
          <a:blip r:embed="rId2"/>
          <a:stretch>
            <a:fillRect/>
          </a:stretch>
        </p:blipFill>
        <p:spPr>
          <a:xfrm>
            <a:off x="2877185" y="3191510"/>
            <a:ext cx="1798320" cy="1337945"/>
          </a:xfrm>
          <a:prstGeom prst="rect">
            <a:avLst/>
          </a:prstGeom>
        </p:spPr>
      </p:pic>
      <p:pic>
        <p:nvPicPr>
          <p:cNvPr id="9" name="Grafik 8"/>
          <p:cNvPicPr/>
          <p:nvPr/>
        </p:nvPicPr>
        <p:blipFill>
          <a:blip r:embed="rId3"/>
          <a:stretch>
            <a:fillRect/>
          </a:stretch>
        </p:blipFill>
        <p:spPr>
          <a:xfrm>
            <a:off x="1456690" y="1444625"/>
            <a:ext cx="1225550" cy="1408430"/>
          </a:xfrm>
          <a:prstGeom prst="rect">
            <a:avLst/>
          </a:prstGeom>
        </p:spPr>
      </p:pic>
      <p:pic>
        <p:nvPicPr>
          <p:cNvPr id="11" name="Grafik 10"/>
          <p:cNvPicPr/>
          <p:nvPr/>
        </p:nvPicPr>
        <p:blipFill>
          <a:blip r:embed="rId4"/>
          <a:stretch>
            <a:fillRect/>
          </a:stretch>
        </p:blipFill>
        <p:spPr>
          <a:xfrm>
            <a:off x="4870450" y="1444625"/>
            <a:ext cx="1228725" cy="1280160"/>
          </a:xfrm>
          <a:prstGeom prst="rect">
            <a:avLst/>
          </a:prstGeom>
        </p:spPr>
      </p:pic>
      <p:pic>
        <p:nvPicPr>
          <p:cNvPr id="13" name="Grafik 12"/>
          <p:cNvPicPr/>
          <p:nvPr/>
        </p:nvPicPr>
        <p:blipFill>
          <a:blip r:embed="rId5"/>
          <a:stretch>
            <a:fillRect/>
          </a:stretch>
        </p:blipFill>
        <p:spPr>
          <a:xfrm>
            <a:off x="1374775" y="4904105"/>
            <a:ext cx="5635625" cy="1383665"/>
          </a:xfrm>
          <a:prstGeom prst="rect">
            <a:avLst/>
          </a:prstGeom>
        </p:spPr>
      </p:pic>
      <p:pic>
        <p:nvPicPr>
          <p:cNvPr id="15" name="Grafik 14"/>
          <p:cNvPicPr/>
          <p:nvPr/>
        </p:nvPicPr>
        <p:blipFill>
          <a:blip r:embed="rId6"/>
          <a:stretch>
            <a:fillRect/>
          </a:stretch>
        </p:blipFill>
        <p:spPr>
          <a:xfrm>
            <a:off x="1380490" y="6419215"/>
            <a:ext cx="5422900" cy="3035935"/>
          </a:xfrm>
          <a:prstGeom prst="rect">
            <a:avLst/>
          </a:prstGeom>
        </p:spPr>
      </p:pic>
      <p:sp>
        <p:nvSpPr>
          <p:cNvPr id="2" name="Textplatzhalter 1"/>
          <p:cNvSpPr>
            <a:spLocks noGrp="1"/>
          </p:cNvSpPr>
          <p:nvPr>
            <p:ph type="body" idx="10"/>
          </p:nvPr>
        </p:nvSpPr>
        <p:spPr>
          <a:xfrm>
            <a:off x="814070" y="609600"/>
            <a:ext cx="6032500" cy="636905"/>
          </a:xfrm>
          <a:prstGeom prst="rect">
            <a:avLst/>
          </a:prstGeom>
          <a:noFill/>
          <a:ln w="0" cmpd="sng">
            <a:noFill/>
            <a:prstDash val="solid"/>
          </a:ln>
        </p:spPr>
        <p:txBody>
          <a:bodyPr vert="horz" lIns="0" tIns="0" rIns="0" bIns="0" anchor="t"/>
          <a:lstStyle/>
          <a:p>
            <a:pPr marL="1234440" marR="182880" indent="0" algn="l">
              <a:lnSpc>
                <a:spcPts val="2500"/>
              </a:lnSpc>
              <a:spcAft>
                <a:spcPts val="0"/>
              </a:spcAft>
            </a:pPr>
            <a:r>
              <a:rPr lang="de-DE" sz="2150" b="1" spc="0">
                <a:solidFill>
                  <a:srgbClr val="000000"/>
                </a:solidFill>
                <a:latin typeface="Arial" panose="02020603050405020304" pitchFamily="2"/>
              </a:rPr>
              <a:t>Wir bedanken uns bereits im Vorfeld für die großartige Unterstützung! </a:t>
            </a:r>
          </a:p>
        </p:txBody>
      </p:sp>
      <p:sp>
        <p:nvSpPr>
          <p:cNvPr id="3" name="Textplatzhalter 2"/>
          <p:cNvSpPr>
            <a:spLocks noGrp="1"/>
          </p:cNvSpPr>
          <p:nvPr>
            <p:ph type="body" idx="10"/>
          </p:nvPr>
        </p:nvSpPr>
        <p:spPr>
          <a:xfrm>
            <a:off x="5020310" y="2729865"/>
            <a:ext cx="1826260" cy="162560"/>
          </a:xfrm>
          <a:prstGeom prst="rect">
            <a:avLst/>
          </a:prstGeom>
          <a:noFill/>
          <a:ln w="0" cmpd="sng">
            <a:noFill/>
            <a:prstDash val="solid"/>
          </a:ln>
        </p:spPr>
        <p:txBody>
          <a:bodyPr vert="horz" lIns="0" tIns="1270" rIns="0" bIns="0" anchor="t"/>
          <a:lstStyle/>
          <a:p>
            <a:pPr marL="4206240" marR="0" indent="0" algn="l">
              <a:lnSpc>
                <a:spcPts val="1600"/>
              </a:lnSpc>
              <a:spcAft>
                <a:spcPts val="0"/>
              </a:spcAft>
            </a:pPr>
            <a:r>
              <a:rPr lang="de-DE" sz="1600" b="1" spc="-15">
                <a:solidFill>
                  <a:srgbClr val="000000"/>
                </a:solidFill>
                <a:latin typeface="Arial" panose="02020603050405020304" pitchFamily="2"/>
              </a:rPr>
              <a:t>Landkreis </a:t>
            </a:r>
          </a:p>
        </p:txBody>
      </p:sp>
      <p:sp>
        <p:nvSpPr>
          <p:cNvPr id="4" name="Textplatzhalter 3"/>
          <p:cNvSpPr>
            <a:spLocks noGrp="1"/>
          </p:cNvSpPr>
          <p:nvPr>
            <p:ph type="body" idx="10"/>
          </p:nvPr>
        </p:nvSpPr>
        <p:spPr>
          <a:xfrm>
            <a:off x="814070" y="2892425"/>
            <a:ext cx="6032500" cy="299085"/>
          </a:xfrm>
          <a:prstGeom prst="rect">
            <a:avLst/>
          </a:prstGeom>
          <a:noFill/>
          <a:ln w="0" cmpd="sng">
            <a:noFill/>
            <a:prstDash val="solid"/>
          </a:ln>
        </p:spPr>
        <p:txBody>
          <a:bodyPr vert="horz" lIns="0" tIns="0" rIns="0" bIns="0" anchor="t"/>
          <a:lstStyle/>
          <a:p>
            <a:pPr marL="274320" marR="0" indent="0" algn="l">
              <a:lnSpc>
                <a:spcPts val="1700"/>
              </a:lnSpc>
              <a:spcAft>
                <a:spcPts val="320"/>
              </a:spcAft>
              <a:tabLst>
                <a:tab pos="5989320" algn="r"/>
              </a:tabLst>
            </a:pPr>
            <a:r>
              <a:rPr lang="de-DE" sz="1600" b="1" spc="0">
                <a:solidFill>
                  <a:srgbClr val="000000"/>
                </a:solidFill>
                <a:latin typeface="Arial" panose="02020603050405020304" pitchFamily="2"/>
              </a:rPr>
              <a:t>Gemeinde Jachenau Bad Tölz – Wolfratshausen </a:t>
            </a:r>
          </a:p>
        </p:txBody>
      </p:sp>
      <p:sp>
        <p:nvSpPr>
          <p:cNvPr id="7" name="Textplatzhalter 6"/>
          <p:cNvSpPr>
            <a:spLocks noGrp="1"/>
          </p:cNvSpPr>
          <p:nvPr>
            <p:ph type="body" idx="10"/>
          </p:nvPr>
        </p:nvSpPr>
        <p:spPr>
          <a:xfrm>
            <a:off x="814070" y="4531360"/>
            <a:ext cx="6032500" cy="372745"/>
          </a:xfrm>
          <a:prstGeom prst="rect">
            <a:avLst/>
          </a:prstGeom>
          <a:noFill/>
          <a:ln w="0" cmpd="sng">
            <a:noFill/>
            <a:prstDash val="solid"/>
          </a:ln>
        </p:spPr>
        <p:txBody>
          <a:bodyPr vert="horz" lIns="0" tIns="1270" rIns="0" bIns="0" anchor="t"/>
          <a:lstStyle/>
          <a:p>
            <a:pPr marL="0" marR="0" indent="0" algn="ctr">
              <a:lnSpc>
                <a:spcPts val="1800"/>
              </a:lnSpc>
              <a:spcAft>
                <a:spcPts val="1075"/>
              </a:spcAft>
            </a:pPr>
            <a:r>
              <a:rPr lang="de-DE" sz="1600" b="1" spc="0">
                <a:solidFill>
                  <a:srgbClr val="000000"/>
                </a:solidFill>
                <a:latin typeface="Arial" panose="02020603050405020304" pitchFamily="2"/>
              </a:rPr>
              <a:t>Schützengau Bad Tölz </a:t>
            </a:r>
          </a:p>
        </p:txBody>
      </p:sp>
      <p:sp>
        <p:nvSpPr>
          <p:cNvPr id="16" name="Textplatzhalter 15"/>
          <p:cNvSpPr>
            <a:spLocks noGrp="1"/>
          </p:cNvSpPr>
          <p:nvPr>
            <p:ph type="body" idx="10"/>
          </p:nvPr>
        </p:nvSpPr>
        <p:spPr>
          <a:xfrm>
            <a:off x="615950" y="9700260"/>
            <a:ext cx="6400800" cy="294640"/>
          </a:xfrm>
          <a:prstGeom prst="rect">
            <a:avLst/>
          </a:prstGeom>
          <a:noFill/>
          <a:ln w="0" cmpd="sng">
            <a:noFill/>
            <a:prstDash val="solid"/>
          </a:ln>
        </p:spPr>
        <p:txBody>
          <a:bodyPr vert="horz" lIns="0" tIns="1905" rIns="0" bIns="0" anchor="t">
            <a:normAutofit fontScale="95000"/>
          </a:bodyPr>
          <a:lstStyle/>
          <a:p>
            <a:pPr marL="0" marR="0" indent="0" algn="l">
              <a:lnSpc>
                <a:spcPts val="2300"/>
              </a:lnSpc>
              <a:spcAft>
                <a:spcPts val="5"/>
              </a:spcAft>
            </a:pPr>
            <a:r>
              <a:rPr lang="de-DE" sz="2000" b="1" spc="45">
                <a:solidFill>
                  <a:srgbClr val="000000"/>
                </a:solidFill>
                <a:latin typeface="Arial" panose="02020603050405020304" pitchFamily="2"/>
              </a:rPr>
              <a:t>Vergelt´s Gott auch an die Jachenauer Bevölkerung! </a:t>
            </a:r>
          </a:p>
        </p:txBody>
      </p:sp>
    </p:spTree>
  </p:cSld>
  <p:clrMapOvr>
    <a:masterClrMapping/>
  </p:clrMapOvr>
</p:sld>
</file>

<file path=ppt/theme/theme1.xml><?xml version="1.0" encoding="utf-8"?>
<a:theme xmlns:a="http://schemas.openxmlformats.org/drawingml/2006/main" name="default layou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4819</Words>
  <Application>Microsoft Office PowerPoint</Application>
  <PresentationFormat>Benutzerdefiniert</PresentationFormat>
  <Paragraphs>830</Paragraphs>
  <Slides>8</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8</vt:i4>
      </vt:variant>
    </vt:vector>
  </HeadingPairs>
  <TitlesOfParts>
    <vt:vector size="14" baseType="lpstr">
      <vt:lpstr>Arial</vt:lpstr>
      <vt:lpstr>Bookman Old Style</vt:lpstr>
      <vt:lpstr>Calibri</vt:lpstr>
      <vt:lpstr>Courier New</vt:lpstr>
      <vt:lpstr>Symbol</vt:lpstr>
      <vt:lpstr>default layout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Word - Einladung Gauschießen_2024_Version 11</dc:title>
  <dc:creator>Michael Brauers</dc:creator>
  <cp:lastModifiedBy>Michael Brauers</cp:lastModifiedBy>
  <cp:revision>1</cp:revision>
  <dcterms:created xsi:type="dcterms:W3CDTF">2024-02-18T20:01:45Z</dcterms:created>
  <dcterms:modified xsi:type="dcterms:W3CDTF">2024-02-18T20:02:51Z</dcterms:modified>
</cp:coreProperties>
</file>